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0" r:id="rId5"/>
  </p:sldMasterIdLst>
  <p:notesMasterIdLst>
    <p:notesMasterId r:id="rId23"/>
  </p:notesMasterIdLst>
  <p:sldIdLst>
    <p:sldId id="256" r:id="rId6"/>
    <p:sldId id="279" r:id="rId7"/>
    <p:sldId id="257" r:id="rId8"/>
    <p:sldId id="259" r:id="rId9"/>
    <p:sldId id="262" r:id="rId10"/>
    <p:sldId id="275" r:id="rId11"/>
    <p:sldId id="261" r:id="rId12"/>
    <p:sldId id="274" r:id="rId13"/>
    <p:sldId id="272" r:id="rId14"/>
    <p:sldId id="265" r:id="rId15"/>
    <p:sldId id="273" r:id="rId16"/>
    <p:sldId id="266" r:id="rId17"/>
    <p:sldId id="268" r:id="rId18"/>
    <p:sldId id="269" r:id="rId19"/>
    <p:sldId id="270" r:id="rId20"/>
    <p:sldId id="271"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5"/>
    <p:restoredTop sz="94737"/>
  </p:normalViewPr>
  <p:slideViewPr>
    <p:cSldViewPr snapToGrid="0">
      <p:cViewPr varScale="1">
        <p:scale>
          <a:sx n="101" d="100"/>
          <a:sy n="101" d="100"/>
        </p:scale>
        <p:origin x="3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AA96843-276A-440A-902E-F4E37BAA5306}" type="doc">
      <dgm:prSet loTypeId="urn:microsoft.com/office/officeart/2005/8/layout/hProcess11#2" loCatId="process" qsTypeId="urn:microsoft.com/office/officeart/2005/8/quickstyle/simple1#3" qsCatId="simple" csTypeId="urn:microsoft.com/office/officeart/2005/8/colors/accent1_2#3" csCatId="accent1" phldr="1"/>
      <dgm:spPr/>
      <dgm:t>
        <a:bodyPr/>
        <a:lstStyle/>
        <a:p>
          <a:endParaRPr lang="en-US"/>
        </a:p>
      </dgm:t>
    </dgm:pt>
    <dgm:pt modelId="{6A3B9EAB-717E-4741-8FB1-6B0377EE8808}">
      <dgm:prSet phldr="0" custT="0"/>
      <dgm:spPr/>
      <dgm:t>
        <a:bodyPr vert="horz" wrap="square"/>
        <a:lstStyle/>
        <a:p>
          <a:pPr>
            <a:lnSpc>
              <a:spcPct val="100000"/>
            </a:lnSpc>
            <a:spcBef>
              <a:spcPct val="0"/>
            </a:spcBef>
            <a:spcAft>
              <a:spcPct val="35000"/>
            </a:spcAft>
          </a:pPr>
          <a:r>
            <a:rPr lang="en-US" b="1"/>
            <a:t>Giai đoạn 1: Nghiên cứu và phát triển​</a:t>
          </a:r>
          <a:endParaRPr lang="en-US"/>
        </a:p>
      </dgm:t>
    </dgm:pt>
    <dgm:pt modelId="{CA9DD94F-8403-4152-B989-172ADA3828D8}" type="parTrans" cxnId="{44F0BF47-567A-404E-8306-B1354F3CECD2}">
      <dgm:prSet/>
      <dgm:spPr/>
      <dgm:t>
        <a:bodyPr/>
        <a:lstStyle/>
        <a:p>
          <a:endParaRPr lang="en-US"/>
        </a:p>
      </dgm:t>
    </dgm:pt>
    <dgm:pt modelId="{63539CBA-CCEA-4775-8628-BC91E604513C}" type="sibTrans" cxnId="{44F0BF47-567A-404E-8306-B1354F3CECD2}">
      <dgm:prSet/>
      <dgm:spPr/>
      <dgm:t>
        <a:bodyPr/>
        <a:lstStyle/>
        <a:p>
          <a:endParaRPr lang="en-US"/>
        </a:p>
      </dgm:t>
    </dgm:pt>
    <dgm:pt modelId="{C0FD3508-B593-471E-8C81-CB64C71FF6C5}">
      <dgm:prSet phldr="0" custT="0"/>
      <dgm:spPr/>
      <dgm:t>
        <a:bodyPr vert="horz" wrap="square"/>
        <a:lstStyle/>
        <a:p>
          <a:pPr>
            <a:lnSpc>
              <a:spcPct val="100000"/>
            </a:lnSpc>
            <a:spcBef>
              <a:spcPct val="0"/>
            </a:spcBef>
            <a:spcAft>
              <a:spcPct val="35000"/>
            </a:spcAft>
          </a:pPr>
          <a:r>
            <a:rPr lang="en-US" b="1"/>
            <a:t>Giai đoạn 2: </a:t>
          </a:r>
        </a:p>
        <a:p>
          <a:pPr>
            <a:lnSpc>
              <a:spcPct val="100000"/>
            </a:lnSpc>
            <a:spcBef>
              <a:spcPct val="0"/>
            </a:spcBef>
            <a:spcAft>
              <a:spcPct val="35000"/>
            </a:spcAft>
          </a:pPr>
          <a:r>
            <a:rPr lang="en-US" b="1"/>
            <a:t>Triển khai và mô phỏng​</a:t>
          </a:r>
          <a:endParaRPr lang="en-US"/>
        </a:p>
      </dgm:t>
    </dgm:pt>
    <dgm:pt modelId="{F5C9E09E-B03A-4890-8B59-13FCDA3E3CAA}" type="parTrans" cxnId="{5CC139D2-B9E7-439A-905D-7BCC1BB12548}">
      <dgm:prSet/>
      <dgm:spPr/>
      <dgm:t>
        <a:bodyPr/>
        <a:lstStyle/>
        <a:p>
          <a:endParaRPr lang="en-US"/>
        </a:p>
      </dgm:t>
    </dgm:pt>
    <dgm:pt modelId="{0BDB4CE9-9B3E-4DCD-97B5-5C44FC9620DD}" type="sibTrans" cxnId="{5CC139D2-B9E7-439A-905D-7BCC1BB12548}">
      <dgm:prSet/>
      <dgm:spPr/>
      <dgm:t>
        <a:bodyPr/>
        <a:lstStyle/>
        <a:p>
          <a:endParaRPr lang="en-US"/>
        </a:p>
      </dgm:t>
    </dgm:pt>
    <dgm:pt modelId="{2ECA2043-1EA9-4D5F-AF9D-CD5ADA254C32}">
      <dgm:prSet phldr="0" custT="0"/>
      <dgm:spPr/>
      <dgm:t>
        <a:bodyPr vert="horz" wrap="square"/>
        <a:lstStyle/>
        <a:p>
          <a:pPr>
            <a:lnSpc>
              <a:spcPct val="100000"/>
            </a:lnSpc>
            <a:spcBef>
              <a:spcPct val="0"/>
            </a:spcBef>
            <a:spcAft>
              <a:spcPct val="35000"/>
            </a:spcAft>
          </a:pPr>
          <a:r>
            <a:rPr lang="en-US" b="1"/>
            <a:t>Giai đoạn 3: </a:t>
          </a:r>
        </a:p>
        <a:p>
          <a:pPr>
            <a:lnSpc>
              <a:spcPct val="100000"/>
            </a:lnSpc>
            <a:spcBef>
              <a:spcPct val="0"/>
            </a:spcBef>
            <a:spcAft>
              <a:spcPct val="35000"/>
            </a:spcAft>
          </a:pPr>
          <a:r>
            <a:rPr lang="en-US" altLang="en-US" b="1">
              <a:sym typeface="+mn-ea"/>
            </a:rPr>
            <a:t>Thẩm định và xác nhận</a:t>
          </a:r>
          <a:endParaRPr lang="en-US" altLang="en-US" b="1"/>
        </a:p>
      </dgm:t>
    </dgm:pt>
    <dgm:pt modelId="{286D0C68-B828-439A-B66D-246217EA7551}" type="parTrans" cxnId="{6E6F2BBE-B462-4F2E-A853-A913194D84D0}">
      <dgm:prSet/>
      <dgm:spPr/>
      <dgm:t>
        <a:bodyPr/>
        <a:lstStyle/>
        <a:p>
          <a:endParaRPr lang="en-US"/>
        </a:p>
      </dgm:t>
    </dgm:pt>
    <dgm:pt modelId="{5333E2F9-AEFC-4743-98E8-F167E8803B2F}" type="sibTrans" cxnId="{6E6F2BBE-B462-4F2E-A853-A913194D84D0}">
      <dgm:prSet/>
      <dgm:spPr/>
      <dgm:t>
        <a:bodyPr/>
        <a:lstStyle/>
        <a:p>
          <a:endParaRPr lang="en-US"/>
        </a:p>
      </dgm:t>
    </dgm:pt>
    <dgm:pt modelId="{7F148A2D-3129-4C03-8401-FCE56D1E188B}" type="pres">
      <dgm:prSet presAssocID="{CAA96843-276A-440A-902E-F4E37BAA5306}" presName="Name0" presStyleCnt="0">
        <dgm:presLayoutVars>
          <dgm:dir/>
          <dgm:resizeHandles val="exact"/>
        </dgm:presLayoutVars>
      </dgm:prSet>
      <dgm:spPr/>
    </dgm:pt>
    <dgm:pt modelId="{A0947122-7F27-4E7A-B3F8-4399E13F8243}" type="pres">
      <dgm:prSet presAssocID="{CAA96843-276A-440A-902E-F4E37BAA5306}" presName="arrow" presStyleLbl="bgShp" presStyleIdx="0" presStyleCnt="1"/>
      <dgm:spPr/>
    </dgm:pt>
    <dgm:pt modelId="{A9C68D1B-CB28-4C8D-8E8D-DD847ED99FB5}" type="pres">
      <dgm:prSet presAssocID="{CAA96843-276A-440A-902E-F4E37BAA5306}" presName="points" presStyleCnt="0"/>
      <dgm:spPr/>
    </dgm:pt>
    <dgm:pt modelId="{CB8D24EA-70DD-466D-9074-07FB229C261B}" type="pres">
      <dgm:prSet presAssocID="{6A3B9EAB-717E-4741-8FB1-6B0377EE8808}" presName="compositeA" presStyleCnt="0"/>
      <dgm:spPr/>
    </dgm:pt>
    <dgm:pt modelId="{2B5A4F11-C2F9-4686-96E9-0A4CAF3830BD}" type="pres">
      <dgm:prSet presAssocID="{6A3B9EAB-717E-4741-8FB1-6B0377EE8808}" presName="textA" presStyleLbl="revTx" presStyleIdx="0" presStyleCnt="3">
        <dgm:presLayoutVars>
          <dgm:bulletEnabled val="1"/>
        </dgm:presLayoutVars>
      </dgm:prSet>
      <dgm:spPr/>
    </dgm:pt>
    <dgm:pt modelId="{B499573E-AE51-4812-AE8F-31E537D0C6B5}" type="pres">
      <dgm:prSet presAssocID="{6A3B9EAB-717E-4741-8FB1-6B0377EE8808}" presName="circleA" presStyleLbl="node1" presStyleIdx="0" presStyleCnt="3"/>
      <dgm:spPr/>
    </dgm:pt>
    <dgm:pt modelId="{3C232B14-D833-44A5-B10D-214DBE5DC015}" type="pres">
      <dgm:prSet presAssocID="{6A3B9EAB-717E-4741-8FB1-6B0377EE8808}" presName="spaceA" presStyleCnt="0"/>
      <dgm:spPr/>
    </dgm:pt>
    <dgm:pt modelId="{01E8F5D0-F1A1-4257-811D-D718E19340DB}" type="pres">
      <dgm:prSet presAssocID="{63539CBA-CCEA-4775-8628-BC91E604513C}" presName="space" presStyleCnt="0"/>
      <dgm:spPr/>
    </dgm:pt>
    <dgm:pt modelId="{568B6E06-A721-448E-A1CB-C878202F66E1}" type="pres">
      <dgm:prSet presAssocID="{C0FD3508-B593-471E-8C81-CB64C71FF6C5}" presName="compositeB" presStyleCnt="0"/>
      <dgm:spPr/>
    </dgm:pt>
    <dgm:pt modelId="{98696C03-61A6-4109-8D99-889F6C10DD3B}" type="pres">
      <dgm:prSet presAssocID="{C0FD3508-B593-471E-8C81-CB64C71FF6C5}" presName="textB" presStyleLbl="revTx" presStyleIdx="1" presStyleCnt="3">
        <dgm:presLayoutVars>
          <dgm:bulletEnabled val="1"/>
        </dgm:presLayoutVars>
      </dgm:prSet>
      <dgm:spPr/>
    </dgm:pt>
    <dgm:pt modelId="{DB892F41-58D9-4837-B7B3-B54DA9BDE7B2}" type="pres">
      <dgm:prSet presAssocID="{C0FD3508-B593-471E-8C81-CB64C71FF6C5}" presName="circleB" presStyleLbl="node1" presStyleIdx="1" presStyleCnt="3"/>
      <dgm:spPr/>
    </dgm:pt>
    <dgm:pt modelId="{22E0DBBE-38FA-4314-AEA2-C2AE50B7B9D6}" type="pres">
      <dgm:prSet presAssocID="{C0FD3508-B593-471E-8C81-CB64C71FF6C5}" presName="spaceB" presStyleCnt="0"/>
      <dgm:spPr/>
    </dgm:pt>
    <dgm:pt modelId="{8887EC02-7750-4BAF-8628-3E741EDEA971}" type="pres">
      <dgm:prSet presAssocID="{0BDB4CE9-9B3E-4DCD-97B5-5C44FC9620DD}" presName="space" presStyleCnt="0"/>
      <dgm:spPr/>
    </dgm:pt>
    <dgm:pt modelId="{240F2EDA-AE89-46AE-B275-7925E5ECEE23}" type="pres">
      <dgm:prSet presAssocID="{2ECA2043-1EA9-4D5F-AF9D-CD5ADA254C32}" presName="compositeA" presStyleCnt="0"/>
      <dgm:spPr/>
    </dgm:pt>
    <dgm:pt modelId="{76B2BFDE-D0C4-4262-97CC-B152799002BB}" type="pres">
      <dgm:prSet presAssocID="{2ECA2043-1EA9-4D5F-AF9D-CD5ADA254C32}" presName="textA" presStyleLbl="revTx" presStyleIdx="2" presStyleCnt="3">
        <dgm:presLayoutVars>
          <dgm:bulletEnabled val="1"/>
        </dgm:presLayoutVars>
      </dgm:prSet>
      <dgm:spPr/>
    </dgm:pt>
    <dgm:pt modelId="{149CB918-30A9-48E6-B082-4B80F49A3848}" type="pres">
      <dgm:prSet presAssocID="{2ECA2043-1EA9-4D5F-AF9D-CD5ADA254C32}" presName="circleA" presStyleLbl="node1" presStyleIdx="2" presStyleCnt="3"/>
      <dgm:spPr/>
    </dgm:pt>
    <dgm:pt modelId="{73FE96A5-33D2-4A15-8704-EE894BF4FB71}" type="pres">
      <dgm:prSet presAssocID="{2ECA2043-1EA9-4D5F-AF9D-CD5ADA254C32}" presName="spaceA" presStyleCnt="0"/>
      <dgm:spPr/>
    </dgm:pt>
  </dgm:ptLst>
  <dgm:cxnLst>
    <dgm:cxn modelId="{44F0BF47-567A-404E-8306-B1354F3CECD2}" srcId="{CAA96843-276A-440A-902E-F4E37BAA5306}" destId="{6A3B9EAB-717E-4741-8FB1-6B0377EE8808}" srcOrd="0" destOrd="0" parTransId="{CA9DD94F-8403-4152-B989-172ADA3828D8}" sibTransId="{63539CBA-CCEA-4775-8628-BC91E604513C}"/>
    <dgm:cxn modelId="{60D9194F-6091-4AE8-BD29-F54080A64ED7}" type="presOf" srcId="{CAA96843-276A-440A-902E-F4E37BAA5306}" destId="{7F148A2D-3129-4C03-8401-FCE56D1E188B}" srcOrd="0" destOrd="0" presId="urn:microsoft.com/office/officeart/2005/8/layout/hProcess11#2"/>
    <dgm:cxn modelId="{7C4C1B93-FB1E-43E5-99AD-4D7C1992B957}" type="presOf" srcId="{2ECA2043-1EA9-4D5F-AF9D-CD5ADA254C32}" destId="{76B2BFDE-D0C4-4262-97CC-B152799002BB}" srcOrd="0" destOrd="0" presId="urn:microsoft.com/office/officeart/2005/8/layout/hProcess11#2"/>
    <dgm:cxn modelId="{6E6F2BBE-B462-4F2E-A853-A913194D84D0}" srcId="{CAA96843-276A-440A-902E-F4E37BAA5306}" destId="{2ECA2043-1EA9-4D5F-AF9D-CD5ADA254C32}" srcOrd="2" destOrd="0" parTransId="{286D0C68-B828-439A-B66D-246217EA7551}" sibTransId="{5333E2F9-AEFC-4743-98E8-F167E8803B2F}"/>
    <dgm:cxn modelId="{B69ACCCB-989F-4C5B-B40B-30255345A6BF}" type="presOf" srcId="{C0FD3508-B593-471E-8C81-CB64C71FF6C5}" destId="{98696C03-61A6-4109-8D99-889F6C10DD3B}" srcOrd="0" destOrd="0" presId="urn:microsoft.com/office/officeart/2005/8/layout/hProcess11#2"/>
    <dgm:cxn modelId="{5CC139D2-B9E7-439A-905D-7BCC1BB12548}" srcId="{CAA96843-276A-440A-902E-F4E37BAA5306}" destId="{C0FD3508-B593-471E-8C81-CB64C71FF6C5}" srcOrd="1" destOrd="0" parTransId="{F5C9E09E-B03A-4890-8B59-13FCDA3E3CAA}" sibTransId="{0BDB4CE9-9B3E-4DCD-97B5-5C44FC9620DD}"/>
    <dgm:cxn modelId="{388284E2-AB6C-4A14-8D49-7C6AFDBC7ADB}" type="presOf" srcId="{6A3B9EAB-717E-4741-8FB1-6B0377EE8808}" destId="{2B5A4F11-C2F9-4686-96E9-0A4CAF3830BD}" srcOrd="0" destOrd="0" presId="urn:microsoft.com/office/officeart/2005/8/layout/hProcess11#2"/>
    <dgm:cxn modelId="{3684DB3A-E75F-4332-83BF-B09450BED5ED}" type="presParOf" srcId="{7F148A2D-3129-4C03-8401-FCE56D1E188B}" destId="{A0947122-7F27-4E7A-B3F8-4399E13F8243}" srcOrd="0" destOrd="0" presId="urn:microsoft.com/office/officeart/2005/8/layout/hProcess11#2"/>
    <dgm:cxn modelId="{5A5F0847-41C8-422B-932B-C51B07CE9F12}" type="presParOf" srcId="{7F148A2D-3129-4C03-8401-FCE56D1E188B}" destId="{A9C68D1B-CB28-4C8D-8E8D-DD847ED99FB5}" srcOrd="1" destOrd="0" presId="urn:microsoft.com/office/officeart/2005/8/layout/hProcess11#2"/>
    <dgm:cxn modelId="{EFB4EC5F-1126-4AEF-B81C-60FF3CEB3B6D}" type="presParOf" srcId="{A9C68D1B-CB28-4C8D-8E8D-DD847ED99FB5}" destId="{CB8D24EA-70DD-466D-9074-07FB229C261B}" srcOrd="0" destOrd="0" presId="urn:microsoft.com/office/officeart/2005/8/layout/hProcess11#2"/>
    <dgm:cxn modelId="{D37B5F9F-F374-431A-A5D4-06F6F181AB6F}" type="presParOf" srcId="{CB8D24EA-70DD-466D-9074-07FB229C261B}" destId="{2B5A4F11-C2F9-4686-96E9-0A4CAF3830BD}" srcOrd="0" destOrd="0" presId="urn:microsoft.com/office/officeart/2005/8/layout/hProcess11#2"/>
    <dgm:cxn modelId="{BA3CB4D9-42A4-4D3C-8A62-8A845F845D86}" type="presParOf" srcId="{CB8D24EA-70DD-466D-9074-07FB229C261B}" destId="{B499573E-AE51-4812-AE8F-31E537D0C6B5}" srcOrd="1" destOrd="0" presId="urn:microsoft.com/office/officeart/2005/8/layout/hProcess11#2"/>
    <dgm:cxn modelId="{64D12E9C-6D42-4772-8B97-DE972376BF87}" type="presParOf" srcId="{CB8D24EA-70DD-466D-9074-07FB229C261B}" destId="{3C232B14-D833-44A5-B10D-214DBE5DC015}" srcOrd="2" destOrd="0" presId="urn:microsoft.com/office/officeart/2005/8/layout/hProcess11#2"/>
    <dgm:cxn modelId="{4686F025-9C54-4312-9E98-904AA1040D6A}" type="presParOf" srcId="{A9C68D1B-CB28-4C8D-8E8D-DD847ED99FB5}" destId="{01E8F5D0-F1A1-4257-811D-D718E19340DB}" srcOrd="1" destOrd="0" presId="urn:microsoft.com/office/officeart/2005/8/layout/hProcess11#2"/>
    <dgm:cxn modelId="{D99F9786-B92F-4006-A3ED-682BD9BC1D82}" type="presParOf" srcId="{A9C68D1B-CB28-4C8D-8E8D-DD847ED99FB5}" destId="{568B6E06-A721-448E-A1CB-C878202F66E1}" srcOrd="2" destOrd="0" presId="urn:microsoft.com/office/officeart/2005/8/layout/hProcess11#2"/>
    <dgm:cxn modelId="{F4091866-2E3D-439E-9A60-2936ECF5CDCF}" type="presParOf" srcId="{568B6E06-A721-448E-A1CB-C878202F66E1}" destId="{98696C03-61A6-4109-8D99-889F6C10DD3B}" srcOrd="0" destOrd="0" presId="urn:microsoft.com/office/officeart/2005/8/layout/hProcess11#2"/>
    <dgm:cxn modelId="{A4809A84-1884-40FE-AD43-AEDDEB0445E4}" type="presParOf" srcId="{568B6E06-A721-448E-A1CB-C878202F66E1}" destId="{DB892F41-58D9-4837-B7B3-B54DA9BDE7B2}" srcOrd="1" destOrd="0" presId="urn:microsoft.com/office/officeart/2005/8/layout/hProcess11#2"/>
    <dgm:cxn modelId="{013E4E62-0E89-4341-BFD0-E0463BE91611}" type="presParOf" srcId="{568B6E06-A721-448E-A1CB-C878202F66E1}" destId="{22E0DBBE-38FA-4314-AEA2-C2AE50B7B9D6}" srcOrd="2" destOrd="0" presId="urn:microsoft.com/office/officeart/2005/8/layout/hProcess11#2"/>
    <dgm:cxn modelId="{0A7CF363-0F38-415A-B74B-41F2C9DFB5EF}" type="presParOf" srcId="{A9C68D1B-CB28-4C8D-8E8D-DD847ED99FB5}" destId="{8887EC02-7750-4BAF-8628-3E741EDEA971}" srcOrd="3" destOrd="0" presId="urn:microsoft.com/office/officeart/2005/8/layout/hProcess11#2"/>
    <dgm:cxn modelId="{B1091C41-C0AB-4996-B8A2-D76E409ED118}" type="presParOf" srcId="{A9C68D1B-CB28-4C8D-8E8D-DD847ED99FB5}" destId="{240F2EDA-AE89-46AE-B275-7925E5ECEE23}" srcOrd="4" destOrd="0" presId="urn:microsoft.com/office/officeart/2005/8/layout/hProcess11#2"/>
    <dgm:cxn modelId="{9F968E81-BFC9-42CB-93E6-1C64A2606390}" type="presParOf" srcId="{240F2EDA-AE89-46AE-B275-7925E5ECEE23}" destId="{76B2BFDE-D0C4-4262-97CC-B152799002BB}" srcOrd="0" destOrd="0" presId="urn:microsoft.com/office/officeart/2005/8/layout/hProcess11#2"/>
    <dgm:cxn modelId="{48BC90D9-B566-4E60-9E45-48E4493308D1}" type="presParOf" srcId="{240F2EDA-AE89-46AE-B275-7925E5ECEE23}" destId="{149CB918-30A9-48E6-B082-4B80F49A3848}" srcOrd="1" destOrd="0" presId="urn:microsoft.com/office/officeart/2005/8/layout/hProcess11#2"/>
    <dgm:cxn modelId="{67324932-E9D1-4266-BCF4-C40408F276F2}" type="presParOf" srcId="{240F2EDA-AE89-46AE-B275-7925E5ECEE23}" destId="{73FE96A5-33D2-4A15-8704-EE894BF4FB71}" srcOrd="2" destOrd="0" presId="urn:microsoft.com/office/officeart/2005/8/layout/hProcess1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BC1A71-8EF8-424B-988A-DC425C6348E6}" type="doc">
      <dgm:prSet loTypeId="urn:microsoft.com/office/officeart/2005/8/layout/hProcess9#2" loCatId="process" qsTypeId="urn:microsoft.com/office/officeart/2005/8/quickstyle/simple1#4" qsCatId="simple" csTypeId="urn:microsoft.com/office/officeart/2005/8/colors/accent1_2#4" csCatId="accent1" phldr="1"/>
      <dgm:spPr/>
      <dgm:t>
        <a:bodyPr/>
        <a:lstStyle/>
        <a:p>
          <a:endParaRPr lang="en-US"/>
        </a:p>
      </dgm:t>
    </dgm:pt>
    <dgm:pt modelId="{B364B6A4-390D-43DC-A088-698DDDBD776A}">
      <dgm:prSet phldr="0" custT="0"/>
      <dgm:spPr/>
      <dgm:t>
        <a:bodyPr vert="horz" wrap="square"/>
        <a:lstStyle/>
        <a:p>
          <a:pPr algn="ctr">
            <a:lnSpc>
              <a:spcPct val="100000"/>
            </a:lnSpc>
            <a:spcBef>
              <a:spcPct val="0"/>
            </a:spcBef>
            <a:spcAft>
              <a:spcPct val="35000"/>
            </a:spcAft>
          </a:pPr>
          <a:r>
            <a:rPr lang="en-US" b="1"/>
            <a:t>1-3/2025</a:t>
          </a:r>
          <a:r>
            <a:rPr lang="en-US"/>
            <a:t>: </a:t>
          </a:r>
          <a:r>
            <a:rPr lang="en-US">
              <a:sym typeface="+mn-ea"/>
            </a:rPr>
            <a:t>Tìm hiểu thị trường, thu thập nhu cầu, và Triển khai ban đầu</a:t>
          </a:r>
          <a:r>
            <a:rPr lang="en-US"/>
            <a:t>.</a:t>
          </a:r>
          <a:endParaRPr/>
        </a:p>
      </dgm:t>
    </dgm:pt>
    <dgm:pt modelId="{B1AD7A0E-FACC-432F-9AC9-9B4C5836D0CF}" type="parTrans" cxnId="{B85BBFCF-3E50-4C23-B803-51E3E64184D1}">
      <dgm:prSet/>
      <dgm:spPr/>
      <dgm:t>
        <a:bodyPr/>
        <a:lstStyle/>
        <a:p>
          <a:endParaRPr lang="en-US"/>
        </a:p>
      </dgm:t>
    </dgm:pt>
    <dgm:pt modelId="{BE4BE856-DD37-44EE-8515-094963865C0B}" type="sibTrans" cxnId="{B85BBFCF-3E50-4C23-B803-51E3E64184D1}">
      <dgm:prSet/>
      <dgm:spPr/>
      <dgm:t>
        <a:bodyPr/>
        <a:lstStyle/>
        <a:p>
          <a:endParaRPr lang="en-US"/>
        </a:p>
      </dgm:t>
    </dgm:pt>
    <dgm:pt modelId="{06E1AE00-0727-4E67-A95C-B8D0722C6E76}">
      <dgm:prSet phldr="0" custT="0"/>
      <dgm:spPr/>
      <dgm:t>
        <a:bodyPr vert="horz" wrap="square"/>
        <a:lstStyle/>
        <a:p>
          <a:pPr>
            <a:lnSpc>
              <a:spcPct val="100000"/>
            </a:lnSpc>
            <a:spcBef>
              <a:spcPct val="0"/>
            </a:spcBef>
            <a:spcAft>
              <a:spcPct val="35000"/>
            </a:spcAft>
          </a:pPr>
          <a:r>
            <a:rPr lang="en-US" b="1"/>
            <a:t>4-8/2025: </a:t>
          </a:r>
          <a:r>
            <a:rPr lang="en-US">
              <a:sym typeface="+mn-ea"/>
            </a:rPr>
            <a:t>Phát triển và đánh giá phiên bản 0.1</a:t>
          </a:r>
          <a:endParaRPr/>
        </a:p>
      </dgm:t>
    </dgm:pt>
    <dgm:pt modelId="{BD989613-728D-4B10-A27C-B9FBFC3C9221}" type="parTrans" cxnId="{24A5B15B-2977-40F7-BC7A-36762D57E9C3}">
      <dgm:prSet/>
      <dgm:spPr/>
      <dgm:t>
        <a:bodyPr/>
        <a:lstStyle/>
        <a:p>
          <a:endParaRPr lang="en-US"/>
        </a:p>
      </dgm:t>
    </dgm:pt>
    <dgm:pt modelId="{541231F3-AC84-41BD-9F13-33B7B7110F27}" type="sibTrans" cxnId="{24A5B15B-2977-40F7-BC7A-36762D57E9C3}">
      <dgm:prSet/>
      <dgm:spPr/>
      <dgm:t>
        <a:bodyPr/>
        <a:lstStyle/>
        <a:p>
          <a:endParaRPr lang="en-US"/>
        </a:p>
      </dgm:t>
    </dgm:pt>
    <dgm:pt modelId="{5F96F589-A1B3-4C14-A457-EF3E171691C9}">
      <dgm:prSet phldr="0" custT="0"/>
      <dgm:spPr/>
      <dgm:t>
        <a:bodyPr vert="horz" wrap="square"/>
        <a:lstStyle/>
        <a:p>
          <a:pPr>
            <a:lnSpc>
              <a:spcPct val="100000"/>
            </a:lnSpc>
            <a:spcBef>
              <a:spcPct val="0"/>
            </a:spcBef>
            <a:spcAft>
              <a:spcPct val="35000"/>
            </a:spcAft>
          </a:pPr>
          <a:r>
            <a:rPr lang="en-US" b="1"/>
            <a:t>9-12/2025:</a:t>
          </a:r>
          <a:r>
            <a:rPr lang="en-US"/>
            <a:t> </a:t>
          </a:r>
          <a:r>
            <a:rPr lang="en-US">
              <a:sym typeface="+mn-ea"/>
            </a:rPr>
            <a:t>Nâng cấp lên phiên bản 0.2</a:t>
          </a:r>
          <a:endParaRPr/>
        </a:p>
      </dgm:t>
    </dgm:pt>
    <dgm:pt modelId="{C08181B8-2EBF-4E7E-B6B4-273848FF1C88}" type="parTrans" cxnId="{038B6E55-CE97-4EA1-844F-CF32AC91CA2E}">
      <dgm:prSet/>
      <dgm:spPr/>
      <dgm:t>
        <a:bodyPr/>
        <a:lstStyle/>
        <a:p>
          <a:endParaRPr lang="en-US"/>
        </a:p>
      </dgm:t>
    </dgm:pt>
    <dgm:pt modelId="{2235D1C6-5D78-4F30-9517-91D7A52DD222}" type="sibTrans" cxnId="{038B6E55-CE97-4EA1-844F-CF32AC91CA2E}">
      <dgm:prSet/>
      <dgm:spPr/>
      <dgm:t>
        <a:bodyPr/>
        <a:lstStyle/>
        <a:p>
          <a:endParaRPr lang="en-US"/>
        </a:p>
      </dgm:t>
    </dgm:pt>
    <dgm:pt modelId="{55B79D1D-902C-436D-A8FB-EC88613F9068}">
      <dgm:prSet phldr="0" custT="0"/>
      <dgm:spPr/>
      <dgm:t>
        <a:bodyPr vert="horz" wrap="square"/>
        <a:lstStyle/>
        <a:p>
          <a:pPr>
            <a:lnSpc>
              <a:spcPct val="100000"/>
            </a:lnSpc>
            <a:spcBef>
              <a:spcPct val="0"/>
            </a:spcBef>
            <a:spcAft>
              <a:spcPct val="35000"/>
            </a:spcAft>
          </a:pPr>
          <a:r>
            <a:rPr lang="en-US" b="1"/>
            <a:t>12/2025: </a:t>
          </a:r>
          <a:r>
            <a:rPr lang="en-US">
              <a:sym typeface="+mn-ea"/>
            </a:rPr>
            <a:t>Ghi chú tài liệu và đăng ký IP</a:t>
          </a:r>
          <a:endParaRPr/>
        </a:p>
      </dgm:t>
    </dgm:pt>
    <dgm:pt modelId="{816F5A1B-CB13-40B0-B410-B69CEDA7CDE6}" type="parTrans" cxnId="{C41F6976-7FDD-4D17-BF0D-D18E6D3400C7}">
      <dgm:prSet/>
      <dgm:spPr/>
      <dgm:t>
        <a:bodyPr/>
        <a:lstStyle/>
        <a:p>
          <a:endParaRPr lang="en-US"/>
        </a:p>
      </dgm:t>
    </dgm:pt>
    <dgm:pt modelId="{F9CC8C85-C065-4A87-BBB5-812405C9E80F}" type="sibTrans" cxnId="{C41F6976-7FDD-4D17-BF0D-D18E6D3400C7}">
      <dgm:prSet/>
      <dgm:spPr/>
      <dgm:t>
        <a:bodyPr/>
        <a:lstStyle/>
        <a:p>
          <a:endParaRPr lang="en-US"/>
        </a:p>
      </dgm:t>
    </dgm:pt>
    <dgm:pt modelId="{5ADCD274-F6AA-4CA2-9E2E-5D200A90A826}">
      <dgm:prSet phldr="0" custT="0"/>
      <dgm:spPr/>
      <dgm:t>
        <a:bodyPr vert="horz" wrap="square"/>
        <a:lstStyle/>
        <a:p>
          <a:pPr>
            <a:lnSpc>
              <a:spcPct val="100000"/>
            </a:lnSpc>
            <a:spcBef>
              <a:spcPct val="0"/>
            </a:spcBef>
            <a:spcAft>
              <a:spcPct val="35000"/>
            </a:spcAft>
          </a:pPr>
          <a:r>
            <a:rPr lang="en-US" b="1"/>
            <a:t>1/2026</a:t>
          </a:r>
          <a:r>
            <a:rPr lang="en-US"/>
            <a:t>: </a:t>
          </a:r>
          <a:r>
            <a:rPr lang="en-US">
              <a:sym typeface="+mn-ea"/>
            </a:rPr>
            <a:t>Chuẩn bị bước cuối cho phiên bản 1.0</a:t>
          </a:r>
          <a:endParaRPr/>
        </a:p>
      </dgm:t>
    </dgm:pt>
    <dgm:pt modelId="{E92DE659-56C4-4C0C-92FF-4FE724BEFF81}" type="parTrans" cxnId="{54328ADA-E912-499A-B3AF-410A183EBCA4}">
      <dgm:prSet/>
      <dgm:spPr/>
      <dgm:t>
        <a:bodyPr/>
        <a:lstStyle/>
        <a:p>
          <a:endParaRPr lang="en-US"/>
        </a:p>
      </dgm:t>
    </dgm:pt>
    <dgm:pt modelId="{561834FB-7670-489D-9F85-C5FE3177D090}" type="sibTrans" cxnId="{54328ADA-E912-499A-B3AF-410A183EBCA4}">
      <dgm:prSet/>
      <dgm:spPr/>
      <dgm:t>
        <a:bodyPr/>
        <a:lstStyle/>
        <a:p>
          <a:endParaRPr lang="en-US"/>
        </a:p>
      </dgm:t>
    </dgm:pt>
    <dgm:pt modelId="{547E3C4B-67F9-4D56-80A0-6EB02A2C3EC5}">
      <dgm:prSet phldr="0" custT="0"/>
      <dgm:spPr/>
      <dgm:t>
        <a:bodyPr vert="horz" wrap="square"/>
        <a:lstStyle/>
        <a:p>
          <a:pPr>
            <a:lnSpc>
              <a:spcPct val="100000"/>
            </a:lnSpc>
            <a:spcBef>
              <a:spcPct val="0"/>
            </a:spcBef>
            <a:spcAft>
              <a:spcPct val="35000"/>
            </a:spcAft>
          </a:pPr>
          <a:r>
            <a:rPr lang="en-US" b="1"/>
            <a:t>1-10/2026: </a:t>
          </a:r>
          <a:r>
            <a:rPr lang="en-US">
              <a:sym typeface="+mn-ea"/>
            </a:rPr>
            <a:t>Triển khai phiên bản 1.0 và phát triển song song phiên bản 1.1 và 1.2</a:t>
          </a:r>
          <a:endParaRPr/>
        </a:p>
      </dgm:t>
    </dgm:pt>
    <dgm:pt modelId="{015E8D4D-CF0A-4EFB-8A4D-388FBC95DB84}" type="parTrans" cxnId="{E2938FD2-BF38-46AF-ACBB-116D3BA43B12}">
      <dgm:prSet/>
      <dgm:spPr/>
      <dgm:t>
        <a:bodyPr/>
        <a:lstStyle/>
        <a:p>
          <a:endParaRPr lang="en-US"/>
        </a:p>
      </dgm:t>
    </dgm:pt>
    <dgm:pt modelId="{131CB4E4-DE79-4DF4-B751-E0360FB4750B}" type="sibTrans" cxnId="{E2938FD2-BF38-46AF-ACBB-116D3BA43B12}">
      <dgm:prSet/>
      <dgm:spPr/>
      <dgm:t>
        <a:bodyPr/>
        <a:lstStyle/>
        <a:p>
          <a:endParaRPr lang="en-US"/>
        </a:p>
      </dgm:t>
    </dgm:pt>
    <dgm:pt modelId="{CA65DACE-7150-4F74-A26D-69E79DA9085E}">
      <dgm:prSet phldr="0" custT="0"/>
      <dgm:spPr/>
      <dgm:t>
        <a:bodyPr vert="horz" wrap="square"/>
        <a:lstStyle/>
        <a:p>
          <a:pPr>
            <a:lnSpc>
              <a:spcPct val="100000"/>
            </a:lnSpc>
            <a:spcBef>
              <a:spcPct val="0"/>
            </a:spcBef>
            <a:spcAft>
              <a:spcPct val="35000"/>
            </a:spcAft>
          </a:pPr>
          <a:r>
            <a:rPr lang="en-US" b="1"/>
            <a:t>10/2026:</a:t>
          </a:r>
          <a:r>
            <a:rPr lang="en-US"/>
            <a:t> </a:t>
          </a:r>
          <a:r>
            <a:rPr lang="en-US">
              <a:sym typeface="+mn-ea"/>
            </a:rPr>
            <a:t>Ghi chú tài liệu và đăng ký IP</a:t>
          </a:r>
          <a:endParaRPr/>
        </a:p>
      </dgm:t>
    </dgm:pt>
    <dgm:pt modelId="{46F24DD4-4A41-4CCB-8A6D-A9ADFD934B5C}" type="parTrans" cxnId="{6B93088E-E42B-43CB-937E-4FB9162A28F7}">
      <dgm:prSet/>
      <dgm:spPr/>
      <dgm:t>
        <a:bodyPr/>
        <a:lstStyle/>
        <a:p>
          <a:endParaRPr lang="en-US"/>
        </a:p>
      </dgm:t>
    </dgm:pt>
    <dgm:pt modelId="{1D47F1D0-736C-4967-8B58-0A7FC9526081}" type="sibTrans" cxnId="{6B93088E-E42B-43CB-937E-4FB9162A28F7}">
      <dgm:prSet/>
      <dgm:spPr/>
      <dgm:t>
        <a:bodyPr/>
        <a:lstStyle/>
        <a:p>
          <a:endParaRPr lang="en-US"/>
        </a:p>
      </dgm:t>
    </dgm:pt>
    <dgm:pt modelId="{6246D73C-9031-4CE4-A756-42096340589A}">
      <dgm:prSet phldr="0" custT="0"/>
      <dgm:spPr/>
      <dgm:t>
        <a:bodyPr vert="horz" wrap="square"/>
        <a:lstStyle/>
        <a:p>
          <a:pPr>
            <a:lnSpc>
              <a:spcPct val="100000"/>
            </a:lnSpc>
            <a:spcBef>
              <a:spcPct val="0"/>
            </a:spcBef>
            <a:spcAft>
              <a:spcPct val="35000"/>
            </a:spcAft>
          </a:pPr>
          <a:r>
            <a:rPr lang="en-US" b="1"/>
            <a:t>11-12/2026</a:t>
          </a:r>
          <a:r>
            <a:rPr lang="en-US"/>
            <a:t>: </a:t>
          </a:r>
          <a:r>
            <a:rPr lang="en-US">
              <a:sym typeface="+mn-ea"/>
            </a:rPr>
            <a:t>Triển khai phiên bản 2.0 và tiếp tục phát triển các tính năng khác</a:t>
          </a:r>
          <a:endParaRPr/>
        </a:p>
      </dgm:t>
    </dgm:pt>
    <dgm:pt modelId="{6D6500D3-AE52-4586-A149-F462FA5A1A5F}" type="parTrans" cxnId="{418292AA-8C01-4257-9DCA-FED3429E3DA8}">
      <dgm:prSet/>
      <dgm:spPr/>
      <dgm:t>
        <a:bodyPr/>
        <a:lstStyle/>
        <a:p>
          <a:endParaRPr lang="en-US"/>
        </a:p>
      </dgm:t>
    </dgm:pt>
    <dgm:pt modelId="{71A2B493-E9C8-40A6-9A50-AF19462B8F06}" type="sibTrans" cxnId="{418292AA-8C01-4257-9DCA-FED3429E3DA8}">
      <dgm:prSet/>
      <dgm:spPr/>
      <dgm:t>
        <a:bodyPr/>
        <a:lstStyle/>
        <a:p>
          <a:endParaRPr lang="en-US"/>
        </a:p>
      </dgm:t>
    </dgm:pt>
    <dgm:pt modelId="{99F71A90-1D8E-457F-A85A-C80474F30C57}" type="pres">
      <dgm:prSet presAssocID="{9BBC1A71-8EF8-424B-988A-DC425C6348E6}" presName="CompostProcess" presStyleCnt="0">
        <dgm:presLayoutVars>
          <dgm:dir/>
          <dgm:resizeHandles val="exact"/>
        </dgm:presLayoutVars>
      </dgm:prSet>
      <dgm:spPr/>
    </dgm:pt>
    <dgm:pt modelId="{63ACD06D-08CA-40AA-8319-10C5EE9992BB}" type="pres">
      <dgm:prSet presAssocID="{9BBC1A71-8EF8-424B-988A-DC425C6348E6}" presName="arrow" presStyleLbl="bgShp" presStyleIdx="0" presStyleCnt="1"/>
      <dgm:spPr/>
    </dgm:pt>
    <dgm:pt modelId="{6CB78468-9AFD-4D6E-8338-F6B32AB9F054}" type="pres">
      <dgm:prSet presAssocID="{9BBC1A71-8EF8-424B-988A-DC425C6348E6}" presName="linearProcess" presStyleCnt="0"/>
      <dgm:spPr/>
    </dgm:pt>
    <dgm:pt modelId="{C8F68F1E-43DF-4AAE-985D-8E88B4D27249}" type="pres">
      <dgm:prSet presAssocID="{B364B6A4-390D-43DC-A088-698DDDBD776A}" presName="textNode" presStyleLbl="node1" presStyleIdx="0" presStyleCnt="8">
        <dgm:presLayoutVars>
          <dgm:bulletEnabled val="1"/>
        </dgm:presLayoutVars>
      </dgm:prSet>
      <dgm:spPr/>
    </dgm:pt>
    <dgm:pt modelId="{47CCA68F-46B4-40B2-8901-B6C120ACBE4E}" type="pres">
      <dgm:prSet presAssocID="{BE4BE856-DD37-44EE-8515-094963865C0B}" presName="sibTrans" presStyleCnt="0"/>
      <dgm:spPr/>
    </dgm:pt>
    <dgm:pt modelId="{5C7AC444-94CA-4049-98CA-AF3202D09C76}" type="pres">
      <dgm:prSet presAssocID="{06E1AE00-0727-4E67-A95C-B8D0722C6E76}" presName="textNode" presStyleLbl="node1" presStyleIdx="1" presStyleCnt="8">
        <dgm:presLayoutVars>
          <dgm:bulletEnabled val="1"/>
        </dgm:presLayoutVars>
      </dgm:prSet>
      <dgm:spPr/>
    </dgm:pt>
    <dgm:pt modelId="{10EF218B-43D0-410F-AED8-FA1DE991AF57}" type="pres">
      <dgm:prSet presAssocID="{541231F3-AC84-41BD-9F13-33B7B7110F27}" presName="sibTrans" presStyleCnt="0"/>
      <dgm:spPr/>
    </dgm:pt>
    <dgm:pt modelId="{7C4B79EC-C5D8-4367-9CD2-AC3B67BDB218}" type="pres">
      <dgm:prSet presAssocID="{5F96F589-A1B3-4C14-A457-EF3E171691C9}" presName="textNode" presStyleLbl="node1" presStyleIdx="2" presStyleCnt="8">
        <dgm:presLayoutVars>
          <dgm:bulletEnabled val="1"/>
        </dgm:presLayoutVars>
      </dgm:prSet>
      <dgm:spPr/>
    </dgm:pt>
    <dgm:pt modelId="{0CF9FD84-E34E-467C-8057-CCB7C12092E4}" type="pres">
      <dgm:prSet presAssocID="{2235D1C6-5D78-4F30-9517-91D7A52DD222}" presName="sibTrans" presStyleCnt="0"/>
      <dgm:spPr/>
    </dgm:pt>
    <dgm:pt modelId="{0B695968-0A35-4B71-972C-EA29007AC6B0}" type="pres">
      <dgm:prSet presAssocID="{55B79D1D-902C-436D-A8FB-EC88613F9068}" presName="textNode" presStyleLbl="node1" presStyleIdx="3" presStyleCnt="8">
        <dgm:presLayoutVars>
          <dgm:bulletEnabled val="1"/>
        </dgm:presLayoutVars>
      </dgm:prSet>
      <dgm:spPr/>
    </dgm:pt>
    <dgm:pt modelId="{132B41C6-B4D8-49B2-B9D0-461EE557357B}" type="pres">
      <dgm:prSet presAssocID="{F9CC8C85-C065-4A87-BBB5-812405C9E80F}" presName="sibTrans" presStyleCnt="0"/>
      <dgm:spPr/>
    </dgm:pt>
    <dgm:pt modelId="{2D949F38-F252-4EAE-AFF6-FA3470851F2A}" type="pres">
      <dgm:prSet presAssocID="{5ADCD274-F6AA-4CA2-9E2E-5D200A90A826}" presName="textNode" presStyleLbl="node1" presStyleIdx="4" presStyleCnt="8">
        <dgm:presLayoutVars>
          <dgm:bulletEnabled val="1"/>
        </dgm:presLayoutVars>
      </dgm:prSet>
      <dgm:spPr/>
    </dgm:pt>
    <dgm:pt modelId="{07303775-A368-4118-A3F9-21E395AC0497}" type="pres">
      <dgm:prSet presAssocID="{561834FB-7670-489D-9F85-C5FE3177D090}" presName="sibTrans" presStyleCnt="0"/>
      <dgm:spPr/>
    </dgm:pt>
    <dgm:pt modelId="{E2E6B1D3-CD58-4E8E-9B19-B8A37656E8CB}" type="pres">
      <dgm:prSet presAssocID="{547E3C4B-67F9-4D56-80A0-6EB02A2C3EC5}" presName="textNode" presStyleLbl="node1" presStyleIdx="5" presStyleCnt="8">
        <dgm:presLayoutVars>
          <dgm:bulletEnabled val="1"/>
        </dgm:presLayoutVars>
      </dgm:prSet>
      <dgm:spPr/>
    </dgm:pt>
    <dgm:pt modelId="{A90EEA35-E4A1-4B53-8564-CC188B4FB428}" type="pres">
      <dgm:prSet presAssocID="{131CB4E4-DE79-4DF4-B751-E0360FB4750B}" presName="sibTrans" presStyleCnt="0"/>
      <dgm:spPr/>
    </dgm:pt>
    <dgm:pt modelId="{7F625DEB-4028-473C-847E-7C6F032D1E66}" type="pres">
      <dgm:prSet presAssocID="{CA65DACE-7150-4F74-A26D-69E79DA9085E}" presName="textNode" presStyleLbl="node1" presStyleIdx="6" presStyleCnt="8">
        <dgm:presLayoutVars>
          <dgm:bulletEnabled val="1"/>
        </dgm:presLayoutVars>
      </dgm:prSet>
      <dgm:spPr/>
    </dgm:pt>
    <dgm:pt modelId="{C9966E9A-03AA-4E0D-973E-C9D0AB721463}" type="pres">
      <dgm:prSet presAssocID="{1D47F1D0-736C-4967-8B58-0A7FC9526081}" presName="sibTrans" presStyleCnt="0"/>
      <dgm:spPr/>
    </dgm:pt>
    <dgm:pt modelId="{8F23CFC7-77BF-4ED8-996F-2047A1F9CB01}" type="pres">
      <dgm:prSet presAssocID="{6246D73C-9031-4CE4-A756-42096340589A}" presName="textNode" presStyleLbl="node1" presStyleIdx="7" presStyleCnt="8">
        <dgm:presLayoutVars>
          <dgm:bulletEnabled val="1"/>
        </dgm:presLayoutVars>
      </dgm:prSet>
      <dgm:spPr/>
    </dgm:pt>
  </dgm:ptLst>
  <dgm:cxnLst>
    <dgm:cxn modelId="{85F29A15-83BE-4B41-9D7F-2E4B29F9A107}" type="presOf" srcId="{9BBC1A71-8EF8-424B-988A-DC425C6348E6}" destId="{99F71A90-1D8E-457F-A85A-C80474F30C57}" srcOrd="0" destOrd="0" presId="urn:microsoft.com/office/officeart/2005/8/layout/hProcess9#2"/>
    <dgm:cxn modelId="{BBA5F424-993F-4D90-ACAB-F8785A997A54}" type="presOf" srcId="{5ADCD274-F6AA-4CA2-9E2E-5D200A90A826}" destId="{2D949F38-F252-4EAE-AFF6-FA3470851F2A}" srcOrd="0" destOrd="0" presId="urn:microsoft.com/office/officeart/2005/8/layout/hProcess9#2"/>
    <dgm:cxn modelId="{D83BFD26-EF4A-4565-B710-3703A636B84E}" type="presOf" srcId="{55B79D1D-902C-436D-A8FB-EC88613F9068}" destId="{0B695968-0A35-4B71-972C-EA29007AC6B0}" srcOrd="0" destOrd="0" presId="urn:microsoft.com/office/officeart/2005/8/layout/hProcess9#2"/>
    <dgm:cxn modelId="{8F377927-9BD1-4124-B658-D3257EB9D198}" type="presOf" srcId="{6246D73C-9031-4CE4-A756-42096340589A}" destId="{8F23CFC7-77BF-4ED8-996F-2047A1F9CB01}" srcOrd="0" destOrd="0" presId="urn:microsoft.com/office/officeart/2005/8/layout/hProcess9#2"/>
    <dgm:cxn modelId="{24A5B15B-2977-40F7-BC7A-36762D57E9C3}" srcId="{9BBC1A71-8EF8-424B-988A-DC425C6348E6}" destId="{06E1AE00-0727-4E67-A95C-B8D0722C6E76}" srcOrd="1" destOrd="0" parTransId="{BD989613-728D-4B10-A27C-B9FBFC3C9221}" sibTransId="{541231F3-AC84-41BD-9F13-33B7B7110F27}"/>
    <dgm:cxn modelId="{7E6EB94B-34DF-405D-AE93-EF3B3A441738}" type="presOf" srcId="{B364B6A4-390D-43DC-A088-698DDDBD776A}" destId="{C8F68F1E-43DF-4AAE-985D-8E88B4D27249}" srcOrd="0" destOrd="0" presId="urn:microsoft.com/office/officeart/2005/8/layout/hProcess9#2"/>
    <dgm:cxn modelId="{038B6E55-CE97-4EA1-844F-CF32AC91CA2E}" srcId="{9BBC1A71-8EF8-424B-988A-DC425C6348E6}" destId="{5F96F589-A1B3-4C14-A457-EF3E171691C9}" srcOrd="2" destOrd="0" parTransId="{C08181B8-2EBF-4E7E-B6B4-273848FF1C88}" sibTransId="{2235D1C6-5D78-4F30-9517-91D7A52DD222}"/>
    <dgm:cxn modelId="{C41F6976-7FDD-4D17-BF0D-D18E6D3400C7}" srcId="{9BBC1A71-8EF8-424B-988A-DC425C6348E6}" destId="{55B79D1D-902C-436D-A8FB-EC88613F9068}" srcOrd="3" destOrd="0" parTransId="{816F5A1B-CB13-40B0-B410-B69CEDA7CDE6}" sibTransId="{F9CC8C85-C065-4A87-BBB5-812405C9E80F}"/>
    <dgm:cxn modelId="{30BE0158-4152-4D1A-99D9-7366428ADA16}" type="presOf" srcId="{5F96F589-A1B3-4C14-A457-EF3E171691C9}" destId="{7C4B79EC-C5D8-4367-9CD2-AC3B67BDB218}" srcOrd="0" destOrd="0" presId="urn:microsoft.com/office/officeart/2005/8/layout/hProcess9#2"/>
    <dgm:cxn modelId="{6B93088E-E42B-43CB-937E-4FB9162A28F7}" srcId="{9BBC1A71-8EF8-424B-988A-DC425C6348E6}" destId="{CA65DACE-7150-4F74-A26D-69E79DA9085E}" srcOrd="6" destOrd="0" parTransId="{46F24DD4-4A41-4CCB-8A6D-A9ADFD934B5C}" sibTransId="{1D47F1D0-736C-4967-8B58-0A7FC9526081}"/>
    <dgm:cxn modelId="{14E43DA1-A9E8-4C23-99F8-B0AB81379989}" type="presOf" srcId="{CA65DACE-7150-4F74-A26D-69E79DA9085E}" destId="{7F625DEB-4028-473C-847E-7C6F032D1E66}" srcOrd="0" destOrd="0" presId="urn:microsoft.com/office/officeart/2005/8/layout/hProcess9#2"/>
    <dgm:cxn modelId="{418292AA-8C01-4257-9DCA-FED3429E3DA8}" srcId="{9BBC1A71-8EF8-424B-988A-DC425C6348E6}" destId="{6246D73C-9031-4CE4-A756-42096340589A}" srcOrd="7" destOrd="0" parTransId="{6D6500D3-AE52-4586-A149-F462FA5A1A5F}" sibTransId="{71A2B493-E9C8-40A6-9A50-AF19462B8F06}"/>
    <dgm:cxn modelId="{B85BBFCF-3E50-4C23-B803-51E3E64184D1}" srcId="{9BBC1A71-8EF8-424B-988A-DC425C6348E6}" destId="{B364B6A4-390D-43DC-A088-698DDDBD776A}" srcOrd="0" destOrd="0" parTransId="{B1AD7A0E-FACC-432F-9AC9-9B4C5836D0CF}" sibTransId="{BE4BE856-DD37-44EE-8515-094963865C0B}"/>
    <dgm:cxn modelId="{E2938FD2-BF38-46AF-ACBB-116D3BA43B12}" srcId="{9BBC1A71-8EF8-424B-988A-DC425C6348E6}" destId="{547E3C4B-67F9-4D56-80A0-6EB02A2C3EC5}" srcOrd="5" destOrd="0" parTransId="{015E8D4D-CF0A-4EFB-8A4D-388FBC95DB84}" sibTransId="{131CB4E4-DE79-4DF4-B751-E0360FB4750B}"/>
    <dgm:cxn modelId="{C70C44D8-2BBA-45E6-AE13-1FA932BD93E9}" type="presOf" srcId="{06E1AE00-0727-4E67-A95C-B8D0722C6E76}" destId="{5C7AC444-94CA-4049-98CA-AF3202D09C76}" srcOrd="0" destOrd="0" presId="urn:microsoft.com/office/officeart/2005/8/layout/hProcess9#2"/>
    <dgm:cxn modelId="{54328ADA-E912-499A-B3AF-410A183EBCA4}" srcId="{9BBC1A71-8EF8-424B-988A-DC425C6348E6}" destId="{5ADCD274-F6AA-4CA2-9E2E-5D200A90A826}" srcOrd="4" destOrd="0" parTransId="{E92DE659-56C4-4C0C-92FF-4FE724BEFF81}" sibTransId="{561834FB-7670-489D-9F85-C5FE3177D090}"/>
    <dgm:cxn modelId="{E13658EB-B231-408C-B94C-C4A048D98645}" type="presOf" srcId="{547E3C4B-67F9-4D56-80A0-6EB02A2C3EC5}" destId="{E2E6B1D3-CD58-4E8E-9B19-B8A37656E8CB}" srcOrd="0" destOrd="0" presId="urn:microsoft.com/office/officeart/2005/8/layout/hProcess9#2"/>
    <dgm:cxn modelId="{1902CC23-E94B-4065-B27A-36AD62AA67AB}" type="presParOf" srcId="{99F71A90-1D8E-457F-A85A-C80474F30C57}" destId="{63ACD06D-08CA-40AA-8319-10C5EE9992BB}" srcOrd="0" destOrd="0" presId="urn:microsoft.com/office/officeart/2005/8/layout/hProcess9#2"/>
    <dgm:cxn modelId="{12CE36B9-BA26-4F9B-B3F3-1F96B6F2DF99}" type="presParOf" srcId="{99F71A90-1D8E-457F-A85A-C80474F30C57}" destId="{6CB78468-9AFD-4D6E-8338-F6B32AB9F054}" srcOrd="1" destOrd="0" presId="urn:microsoft.com/office/officeart/2005/8/layout/hProcess9#2"/>
    <dgm:cxn modelId="{717206BA-F4DC-493C-A02A-73DEFC060B51}" type="presParOf" srcId="{6CB78468-9AFD-4D6E-8338-F6B32AB9F054}" destId="{C8F68F1E-43DF-4AAE-985D-8E88B4D27249}" srcOrd="0" destOrd="0" presId="urn:microsoft.com/office/officeart/2005/8/layout/hProcess9#2"/>
    <dgm:cxn modelId="{F087200E-A15B-4D1A-8F67-E900EED18E3A}" type="presParOf" srcId="{6CB78468-9AFD-4D6E-8338-F6B32AB9F054}" destId="{47CCA68F-46B4-40B2-8901-B6C120ACBE4E}" srcOrd="1" destOrd="0" presId="urn:microsoft.com/office/officeart/2005/8/layout/hProcess9#2"/>
    <dgm:cxn modelId="{EB3CB66B-79B0-40F7-90C1-64B9C59D6C64}" type="presParOf" srcId="{6CB78468-9AFD-4D6E-8338-F6B32AB9F054}" destId="{5C7AC444-94CA-4049-98CA-AF3202D09C76}" srcOrd="2" destOrd="0" presId="urn:microsoft.com/office/officeart/2005/8/layout/hProcess9#2"/>
    <dgm:cxn modelId="{1D46D6F0-176D-4957-9565-EE2C58FADA54}" type="presParOf" srcId="{6CB78468-9AFD-4D6E-8338-F6B32AB9F054}" destId="{10EF218B-43D0-410F-AED8-FA1DE991AF57}" srcOrd="3" destOrd="0" presId="urn:microsoft.com/office/officeart/2005/8/layout/hProcess9#2"/>
    <dgm:cxn modelId="{56E92626-57FA-42E1-A133-2537915EEAFF}" type="presParOf" srcId="{6CB78468-9AFD-4D6E-8338-F6B32AB9F054}" destId="{7C4B79EC-C5D8-4367-9CD2-AC3B67BDB218}" srcOrd="4" destOrd="0" presId="urn:microsoft.com/office/officeart/2005/8/layout/hProcess9#2"/>
    <dgm:cxn modelId="{C5FB1F22-0910-46DF-9AE9-C4788055AB06}" type="presParOf" srcId="{6CB78468-9AFD-4D6E-8338-F6B32AB9F054}" destId="{0CF9FD84-E34E-467C-8057-CCB7C12092E4}" srcOrd="5" destOrd="0" presId="urn:microsoft.com/office/officeart/2005/8/layout/hProcess9#2"/>
    <dgm:cxn modelId="{2DB64329-02E4-4420-A8B2-9349434682AE}" type="presParOf" srcId="{6CB78468-9AFD-4D6E-8338-F6B32AB9F054}" destId="{0B695968-0A35-4B71-972C-EA29007AC6B0}" srcOrd="6" destOrd="0" presId="urn:microsoft.com/office/officeart/2005/8/layout/hProcess9#2"/>
    <dgm:cxn modelId="{5E3E0A84-FE3C-44B0-897A-52F20EB48647}" type="presParOf" srcId="{6CB78468-9AFD-4D6E-8338-F6B32AB9F054}" destId="{132B41C6-B4D8-49B2-B9D0-461EE557357B}" srcOrd="7" destOrd="0" presId="urn:microsoft.com/office/officeart/2005/8/layout/hProcess9#2"/>
    <dgm:cxn modelId="{EA1B0610-2C96-42F0-8AC7-C5F158DCCC35}" type="presParOf" srcId="{6CB78468-9AFD-4D6E-8338-F6B32AB9F054}" destId="{2D949F38-F252-4EAE-AFF6-FA3470851F2A}" srcOrd="8" destOrd="0" presId="urn:microsoft.com/office/officeart/2005/8/layout/hProcess9#2"/>
    <dgm:cxn modelId="{CA2038E7-9746-4CB9-AA3F-B55262DD9EE4}" type="presParOf" srcId="{6CB78468-9AFD-4D6E-8338-F6B32AB9F054}" destId="{07303775-A368-4118-A3F9-21E395AC0497}" srcOrd="9" destOrd="0" presId="urn:microsoft.com/office/officeart/2005/8/layout/hProcess9#2"/>
    <dgm:cxn modelId="{1C8D75DB-C1BF-45BE-A397-7C2D7C8335CF}" type="presParOf" srcId="{6CB78468-9AFD-4D6E-8338-F6B32AB9F054}" destId="{E2E6B1D3-CD58-4E8E-9B19-B8A37656E8CB}" srcOrd="10" destOrd="0" presId="urn:microsoft.com/office/officeart/2005/8/layout/hProcess9#2"/>
    <dgm:cxn modelId="{3B0DD7C9-9B36-400D-9C42-5650777BFC73}" type="presParOf" srcId="{6CB78468-9AFD-4D6E-8338-F6B32AB9F054}" destId="{A90EEA35-E4A1-4B53-8564-CC188B4FB428}" srcOrd="11" destOrd="0" presId="urn:microsoft.com/office/officeart/2005/8/layout/hProcess9#2"/>
    <dgm:cxn modelId="{1ED4965C-AE63-4BC9-B44D-A7C1C1192880}" type="presParOf" srcId="{6CB78468-9AFD-4D6E-8338-F6B32AB9F054}" destId="{7F625DEB-4028-473C-847E-7C6F032D1E66}" srcOrd="12" destOrd="0" presId="urn:microsoft.com/office/officeart/2005/8/layout/hProcess9#2"/>
    <dgm:cxn modelId="{9189213B-FFB1-4B37-9755-3584CFB089CA}" type="presParOf" srcId="{6CB78468-9AFD-4D6E-8338-F6B32AB9F054}" destId="{C9966E9A-03AA-4E0D-973E-C9D0AB721463}" srcOrd="13" destOrd="0" presId="urn:microsoft.com/office/officeart/2005/8/layout/hProcess9#2"/>
    <dgm:cxn modelId="{5A77CE90-C02F-44D6-8160-5C0C7AED72EF}" type="presParOf" srcId="{6CB78468-9AFD-4D6E-8338-F6B32AB9F054}" destId="{8F23CFC7-77BF-4ED8-996F-2047A1F9CB01}" srcOrd="14"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47122-7F27-4E7A-B3F8-4399E13F8243}">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A4F11-C2F9-4686-96E9-0A4CAF3830BD}">
      <dsp:nvSpPr>
        <dsp:cNvPr id="0" name=""/>
        <dsp:cNvSpPr/>
      </dsp:nvSpPr>
      <dsp:spPr bwMode="white">
        <a:xfrm>
          <a:off x="4621" y="0"/>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ctr" defTabSz="1155700">
            <a:lnSpc>
              <a:spcPct val="100000"/>
            </a:lnSpc>
            <a:spcBef>
              <a:spcPct val="0"/>
            </a:spcBef>
            <a:spcAft>
              <a:spcPct val="35000"/>
            </a:spcAft>
            <a:buNone/>
          </a:pPr>
          <a:r>
            <a:rPr lang="en-US" sz="2600" b="1" kern="1200"/>
            <a:t>Giai đoạn 1: Nghiên cứu và phát triển​</a:t>
          </a:r>
          <a:endParaRPr lang="en-US" sz="2600" kern="1200"/>
        </a:p>
      </dsp:txBody>
      <dsp:txXfrm>
        <a:off x="4621" y="0"/>
        <a:ext cx="3049934" cy="1740535"/>
      </dsp:txXfrm>
    </dsp:sp>
    <dsp:sp modelId="{B499573E-AE51-4812-AE8F-31E537D0C6B5}">
      <dsp:nvSpPr>
        <dsp:cNvPr id="0" name=""/>
        <dsp:cNvSpPr/>
      </dsp:nvSpPr>
      <dsp:spPr>
        <a:xfrm>
          <a:off x="131202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696C03-61A6-4109-8D99-889F6C10DD3B}">
      <dsp:nvSpPr>
        <dsp:cNvPr id="0" name=""/>
        <dsp:cNvSpPr/>
      </dsp:nvSpPr>
      <dsp:spPr bwMode="white">
        <a:xfrm>
          <a:off x="3207052" y="2610802"/>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0" lvl="0" indent="0" algn="ctr" defTabSz="1155700">
            <a:lnSpc>
              <a:spcPct val="100000"/>
            </a:lnSpc>
            <a:spcBef>
              <a:spcPct val="0"/>
            </a:spcBef>
            <a:spcAft>
              <a:spcPct val="35000"/>
            </a:spcAft>
            <a:buNone/>
          </a:pPr>
          <a:r>
            <a:rPr lang="en-US" sz="2600" b="1" kern="1200"/>
            <a:t>Giai đoạn 2: </a:t>
          </a:r>
        </a:p>
        <a:p>
          <a:pPr marL="0" lvl="0" indent="0" algn="ctr" defTabSz="1155700">
            <a:lnSpc>
              <a:spcPct val="100000"/>
            </a:lnSpc>
            <a:spcBef>
              <a:spcPct val="0"/>
            </a:spcBef>
            <a:spcAft>
              <a:spcPct val="35000"/>
            </a:spcAft>
            <a:buNone/>
          </a:pPr>
          <a:r>
            <a:rPr lang="en-US" sz="2600" b="1" kern="1200"/>
            <a:t>Triển khai và mô phỏng​</a:t>
          </a:r>
          <a:endParaRPr lang="en-US" sz="2600" kern="1200"/>
        </a:p>
      </dsp:txBody>
      <dsp:txXfrm>
        <a:off x="3207052" y="2610802"/>
        <a:ext cx="3049934" cy="1740535"/>
      </dsp:txXfrm>
    </dsp:sp>
    <dsp:sp modelId="{DB892F41-58D9-4837-B7B3-B54DA9BDE7B2}">
      <dsp:nvSpPr>
        <dsp:cNvPr id="0" name=""/>
        <dsp:cNvSpPr/>
      </dsp:nvSpPr>
      <dsp:spPr>
        <a:xfrm>
          <a:off x="451445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BFDE-D0C4-4262-97CC-B152799002BB}">
      <dsp:nvSpPr>
        <dsp:cNvPr id="0" name=""/>
        <dsp:cNvSpPr/>
      </dsp:nvSpPr>
      <dsp:spPr bwMode="white">
        <a:xfrm>
          <a:off x="6409484" y="0"/>
          <a:ext cx="30499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ctr" defTabSz="1155700">
            <a:lnSpc>
              <a:spcPct val="100000"/>
            </a:lnSpc>
            <a:spcBef>
              <a:spcPct val="0"/>
            </a:spcBef>
            <a:spcAft>
              <a:spcPct val="35000"/>
            </a:spcAft>
            <a:buNone/>
          </a:pPr>
          <a:r>
            <a:rPr lang="en-US" sz="2600" b="1" kern="1200"/>
            <a:t>Giai đoạn 3: </a:t>
          </a:r>
        </a:p>
        <a:p>
          <a:pPr marL="0" lvl="0" indent="0" algn="ctr" defTabSz="1155700">
            <a:lnSpc>
              <a:spcPct val="100000"/>
            </a:lnSpc>
            <a:spcBef>
              <a:spcPct val="0"/>
            </a:spcBef>
            <a:spcAft>
              <a:spcPct val="35000"/>
            </a:spcAft>
            <a:buNone/>
          </a:pPr>
          <a:r>
            <a:rPr lang="en-US" altLang="en-US" sz="2600" b="1" kern="1200">
              <a:sym typeface="+mn-ea"/>
            </a:rPr>
            <a:t>Thẩm định và xác nhận</a:t>
          </a:r>
          <a:endParaRPr lang="en-US" altLang="en-US" sz="2600" b="1" kern="1200"/>
        </a:p>
      </dsp:txBody>
      <dsp:txXfrm>
        <a:off x="6409484" y="0"/>
        <a:ext cx="3049934" cy="1740535"/>
      </dsp:txXfrm>
    </dsp:sp>
    <dsp:sp modelId="{149CB918-30A9-48E6-B082-4B80F49A3848}">
      <dsp:nvSpPr>
        <dsp:cNvPr id="0" name=""/>
        <dsp:cNvSpPr/>
      </dsp:nvSpPr>
      <dsp:spPr>
        <a:xfrm>
          <a:off x="771688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CD06D-08CA-40AA-8319-10C5EE9992BB}">
      <dsp:nvSpPr>
        <dsp:cNvPr id="0" name=""/>
        <dsp:cNvSpPr/>
      </dsp:nvSpPr>
      <dsp:spPr>
        <a:xfrm>
          <a:off x="804280" y="0"/>
          <a:ext cx="9115182" cy="52778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F68F1E-43DF-4AAE-985D-8E88B4D27249}">
      <dsp:nvSpPr>
        <dsp:cNvPr id="0" name=""/>
        <dsp:cNvSpPr/>
      </dsp:nvSpPr>
      <dsp:spPr bwMode="white">
        <a:xfrm>
          <a:off x="425"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1-3/2025</a:t>
          </a:r>
          <a:r>
            <a:rPr lang="en-US" sz="1500" kern="1200"/>
            <a:t>: </a:t>
          </a:r>
          <a:r>
            <a:rPr lang="en-US" sz="1500" kern="1200">
              <a:sym typeface="+mn-ea"/>
            </a:rPr>
            <a:t>Tìm hiểu thị trường, thu thập nhu cầu, và Triển khai ban đầu</a:t>
          </a:r>
          <a:r>
            <a:rPr lang="en-US" sz="1500" kern="1200"/>
            <a:t>.</a:t>
          </a:r>
          <a:endParaRPr sz="1500" kern="1200"/>
        </a:p>
      </dsp:txBody>
      <dsp:txXfrm>
        <a:off x="63113" y="1646043"/>
        <a:ext cx="1158802" cy="1985764"/>
      </dsp:txXfrm>
    </dsp:sp>
    <dsp:sp modelId="{5C7AC444-94CA-4049-98CA-AF3202D09C76}">
      <dsp:nvSpPr>
        <dsp:cNvPr id="0" name=""/>
        <dsp:cNvSpPr/>
      </dsp:nvSpPr>
      <dsp:spPr bwMode="white">
        <a:xfrm>
          <a:off x="1348813"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4-8/2025: </a:t>
          </a:r>
          <a:r>
            <a:rPr lang="en-US" sz="1500" kern="1200">
              <a:sym typeface="+mn-ea"/>
            </a:rPr>
            <a:t>Phát triển và đánh giá phiên bản 0.1</a:t>
          </a:r>
          <a:endParaRPr sz="1500" kern="1200"/>
        </a:p>
      </dsp:txBody>
      <dsp:txXfrm>
        <a:off x="1411501" y="1646043"/>
        <a:ext cx="1158802" cy="1985764"/>
      </dsp:txXfrm>
    </dsp:sp>
    <dsp:sp modelId="{7C4B79EC-C5D8-4367-9CD2-AC3B67BDB218}">
      <dsp:nvSpPr>
        <dsp:cNvPr id="0" name=""/>
        <dsp:cNvSpPr/>
      </dsp:nvSpPr>
      <dsp:spPr bwMode="white">
        <a:xfrm>
          <a:off x="2697200"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9-12/2025:</a:t>
          </a:r>
          <a:r>
            <a:rPr lang="en-US" sz="1500" kern="1200"/>
            <a:t> </a:t>
          </a:r>
          <a:r>
            <a:rPr lang="en-US" sz="1500" kern="1200">
              <a:sym typeface="+mn-ea"/>
            </a:rPr>
            <a:t>Nâng cấp lên phiên bản 0.2</a:t>
          </a:r>
          <a:endParaRPr sz="1500" kern="1200"/>
        </a:p>
      </dsp:txBody>
      <dsp:txXfrm>
        <a:off x="2759888" y="1646043"/>
        <a:ext cx="1158802" cy="1985764"/>
      </dsp:txXfrm>
    </dsp:sp>
    <dsp:sp modelId="{0B695968-0A35-4B71-972C-EA29007AC6B0}">
      <dsp:nvSpPr>
        <dsp:cNvPr id="0" name=""/>
        <dsp:cNvSpPr/>
      </dsp:nvSpPr>
      <dsp:spPr bwMode="white">
        <a:xfrm>
          <a:off x="4045588"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12/2025: </a:t>
          </a:r>
          <a:r>
            <a:rPr lang="en-US" sz="1500" kern="1200">
              <a:sym typeface="+mn-ea"/>
            </a:rPr>
            <a:t>Ghi chú tài liệu và đăng ký IP</a:t>
          </a:r>
          <a:endParaRPr sz="1500" kern="1200"/>
        </a:p>
      </dsp:txBody>
      <dsp:txXfrm>
        <a:off x="4108276" y="1646043"/>
        <a:ext cx="1158802" cy="1985764"/>
      </dsp:txXfrm>
    </dsp:sp>
    <dsp:sp modelId="{2D949F38-F252-4EAE-AFF6-FA3470851F2A}">
      <dsp:nvSpPr>
        <dsp:cNvPr id="0" name=""/>
        <dsp:cNvSpPr/>
      </dsp:nvSpPr>
      <dsp:spPr bwMode="white">
        <a:xfrm>
          <a:off x="5393976"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1/2026</a:t>
          </a:r>
          <a:r>
            <a:rPr lang="en-US" sz="1500" kern="1200"/>
            <a:t>: </a:t>
          </a:r>
          <a:r>
            <a:rPr lang="en-US" sz="1500" kern="1200">
              <a:sym typeface="+mn-ea"/>
            </a:rPr>
            <a:t>Chuẩn bị bước cuối cho phiên bản 1.0</a:t>
          </a:r>
          <a:endParaRPr sz="1500" kern="1200"/>
        </a:p>
      </dsp:txBody>
      <dsp:txXfrm>
        <a:off x="5456664" y="1646043"/>
        <a:ext cx="1158802" cy="1985764"/>
      </dsp:txXfrm>
    </dsp:sp>
    <dsp:sp modelId="{E2E6B1D3-CD58-4E8E-9B19-B8A37656E8CB}">
      <dsp:nvSpPr>
        <dsp:cNvPr id="0" name=""/>
        <dsp:cNvSpPr/>
      </dsp:nvSpPr>
      <dsp:spPr bwMode="white">
        <a:xfrm>
          <a:off x="6742364"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1-10/2026: </a:t>
          </a:r>
          <a:r>
            <a:rPr lang="en-US" sz="1500" kern="1200">
              <a:sym typeface="+mn-ea"/>
            </a:rPr>
            <a:t>Triển khai phiên bản 1.0 và phát triển song song phiên bản 1.1 và 1.2</a:t>
          </a:r>
          <a:endParaRPr sz="1500" kern="1200"/>
        </a:p>
      </dsp:txBody>
      <dsp:txXfrm>
        <a:off x="6805052" y="1646043"/>
        <a:ext cx="1158802" cy="1985764"/>
      </dsp:txXfrm>
    </dsp:sp>
    <dsp:sp modelId="{7F625DEB-4028-473C-847E-7C6F032D1E66}">
      <dsp:nvSpPr>
        <dsp:cNvPr id="0" name=""/>
        <dsp:cNvSpPr/>
      </dsp:nvSpPr>
      <dsp:spPr bwMode="white">
        <a:xfrm>
          <a:off x="8090751"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10/2026:</a:t>
          </a:r>
          <a:r>
            <a:rPr lang="en-US" sz="1500" kern="1200"/>
            <a:t> </a:t>
          </a:r>
          <a:r>
            <a:rPr lang="en-US" sz="1500" kern="1200">
              <a:sym typeface="+mn-ea"/>
            </a:rPr>
            <a:t>Ghi chú tài liệu và đăng ký IP</a:t>
          </a:r>
          <a:endParaRPr sz="1500" kern="1200"/>
        </a:p>
      </dsp:txBody>
      <dsp:txXfrm>
        <a:off x="8153439" y="1646043"/>
        <a:ext cx="1158802" cy="1985764"/>
      </dsp:txXfrm>
    </dsp:sp>
    <dsp:sp modelId="{8F23CFC7-77BF-4ED8-996F-2047A1F9CB01}">
      <dsp:nvSpPr>
        <dsp:cNvPr id="0" name=""/>
        <dsp:cNvSpPr/>
      </dsp:nvSpPr>
      <dsp:spPr bwMode="white">
        <a:xfrm>
          <a:off x="9439139" y="1583355"/>
          <a:ext cx="1284178" cy="2111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b="1" kern="1200"/>
            <a:t>11-12/2026</a:t>
          </a:r>
          <a:r>
            <a:rPr lang="en-US" sz="1500" kern="1200"/>
            <a:t>: </a:t>
          </a:r>
          <a:r>
            <a:rPr lang="en-US" sz="1500" kern="1200">
              <a:sym typeface="+mn-ea"/>
            </a:rPr>
            <a:t>Triển khai phiên bản 2.0 và tiếp tục phát triển các tính năng khác</a:t>
          </a:r>
          <a:endParaRPr sz="1500" kern="1200"/>
        </a:p>
      </dsp:txBody>
      <dsp:txXfrm>
        <a:off x="9501827" y="1646043"/>
        <a:ext cx="1158802" cy="19857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2">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9E927-791B-48BB-B611-A3DB7ED3A6AF}"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ABF6F-432B-45CC-804C-5622E8DA0DB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5ABF6F-432B-45CC-804C-5622E8DA0DBE}"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E4FD4B-8181-3D4A-8D68-DBB0A35C2C1E}"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E4FD4B-8181-3D4A-8D68-DBB0A35C2C1E}"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E4FD4B-8181-3D4A-8D68-DBB0A35C2C1E}"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6"/>
          <p:cNvSpPr>
            <a:spLocks noGrp="1"/>
          </p:cNvSpPr>
          <p:nvPr>
            <p:ph type="title"/>
          </p:nvPr>
        </p:nvSpPr>
        <p:spPr>
          <a:xfrm>
            <a:off x="838200" y="657982"/>
            <a:ext cx="10515600" cy="745067"/>
          </a:xfrm>
          <a:prstGeom prst="rect">
            <a:avLst/>
          </a:prstGeom>
        </p:spPr>
        <p:txBody>
          <a:bodyPr/>
          <a:lstStyle/>
          <a:p>
            <a:r>
              <a:rPr lang="en-US" dirty="0"/>
              <a:t>Click to edit Master title style</a:t>
            </a:r>
          </a:p>
        </p:txBody>
      </p:sp>
      <p:sp>
        <p:nvSpPr>
          <p:cNvPr id="2" name="Date Placeholder 3"/>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74EA1F21-AE47-AD49-A532-3383CD607054}" type="datetimeFigureOut">
              <a:rPr lang="en-US"/>
              <a:t>5/5/2025</a:t>
            </a:fld>
            <a:endParaRPr lang="en-US"/>
          </a:p>
        </p:txBody>
      </p:sp>
      <p:sp>
        <p:nvSpPr>
          <p:cNvPr id="4" name="Footer Placeholder 4"/>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5"/>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268A5017-8E35-D84A-9845-EC23EF04EFD6}"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4"/>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7531EB9C-84D9-BD43-9A4E-C4C5AAF7109E}" type="datetimeFigureOut">
              <a:rPr lang="en-US"/>
              <a:t>5/5/2025</a:t>
            </a:fld>
            <a:endParaRPr lang="en-US"/>
          </a:p>
        </p:txBody>
      </p:sp>
      <p:sp>
        <p:nvSpPr>
          <p:cNvPr id="5" name="Footer Placeholder 4"/>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6BF66BC9-6DA6-5C43-BA03-5DFA0DF41750}"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4"/>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4"/>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CA05B588-B8EB-C946-AE7C-9005300D13EF}" type="datetimeFigureOut">
              <a:rPr lang="en-US"/>
              <a:t>5/5/2025</a:t>
            </a:fld>
            <a:endParaRPr lang="en-US"/>
          </a:p>
        </p:txBody>
      </p:sp>
      <p:sp>
        <p:nvSpPr>
          <p:cNvPr id="6" name="Footer Placeholder 5"/>
          <p:cNvSpPr>
            <a:spLocks noGrp="1"/>
          </p:cNvSpPr>
          <p:nvPr>
            <p:ph type="ftr" sz="quarter" idx="11"/>
          </p:nvPr>
        </p:nvSpPr>
        <p:spPr>
          <a:xfrm>
            <a:off x="4038600" y="6356351"/>
            <a:ext cx="4114800" cy="366183"/>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a:off x="8610600" y="6356351"/>
            <a:ext cx="2743200" cy="366183"/>
          </a:xfrm>
          <a:prstGeom prst="rect">
            <a:avLst/>
          </a:prstGeom>
        </p:spPr>
        <p:txBody>
          <a:bodyPr/>
          <a:lstStyle>
            <a:lvl1pPr eaLnBrk="1" fontAlgn="auto" hangingPunct="1">
              <a:spcBef>
                <a:spcPts val="0"/>
              </a:spcBef>
              <a:spcAft>
                <a:spcPts val="0"/>
              </a:spcAft>
              <a:defRPr>
                <a:latin typeface="+mn-lt"/>
              </a:defRPr>
            </a:lvl1pPr>
          </a:lstStyle>
          <a:p>
            <a:pPr>
              <a:defRPr/>
            </a:pPr>
            <a:fld id="{8F0E92CE-9148-274F-8E8C-2035F85DED29}"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E4FD4B-8181-3D4A-8D68-DBB0A35C2C1E}"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FD4B-8181-3D4A-8D68-DBB0A35C2C1E}"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E4FD4B-8181-3D4A-8D68-DBB0A35C2C1E}"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E4FD4B-8181-3D4A-8D68-DBB0A35C2C1E}" type="datetimeFigureOut">
              <a:rPr lang="en-US" smtClean="0"/>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E4FD4B-8181-3D4A-8D68-DBB0A35C2C1E}" type="datetimeFigureOut">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E4FD4B-8181-3D4A-8D68-DBB0A35C2C1E}" type="datetimeFigureOut">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4FD4B-8181-3D4A-8D68-DBB0A35C2C1E}"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4FD4B-8181-3D4A-8D68-DBB0A35C2C1E}" type="datetimeFigureOut">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2540AF-D09A-B84F-96BE-6D5239C543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E4FD4B-8181-3D4A-8D68-DBB0A35C2C1E}" type="datetimeFigureOut">
              <a:rPr lang="en-US" smtClean="0"/>
              <a:t>5/5/2025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2540AF-D09A-B84F-96BE-6D5239C5434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914400" rtl="0" fontAlgn="base">
        <a:lnSpc>
          <a:spcPct val="90000"/>
        </a:lnSpc>
        <a:spcBef>
          <a:spcPct val="0"/>
        </a:spcBef>
        <a:spcAft>
          <a:spcPct val="0"/>
        </a:spcAft>
        <a:defRPr sz="4400">
          <a:solidFill>
            <a:schemeClr val="tx1"/>
          </a:solidFill>
          <a:latin typeface="Calibri Light" panose="020F0302020204030204" pitchFamily="34" charset="0"/>
        </a:defRPr>
      </a:lvl2pPr>
      <a:lvl3pPr algn="l" defTabSz="914400" rtl="0" fontAlgn="base">
        <a:lnSpc>
          <a:spcPct val="90000"/>
        </a:lnSpc>
        <a:spcBef>
          <a:spcPct val="0"/>
        </a:spcBef>
        <a:spcAft>
          <a:spcPct val="0"/>
        </a:spcAft>
        <a:defRPr sz="4400">
          <a:solidFill>
            <a:schemeClr val="tx1"/>
          </a:solidFill>
          <a:latin typeface="Calibri Light" panose="020F0302020204030204" pitchFamily="34" charset="0"/>
        </a:defRPr>
      </a:lvl3pPr>
      <a:lvl4pPr algn="l" defTabSz="914400" rtl="0" fontAlgn="base">
        <a:lnSpc>
          <a:spcPct val="90000"/>
        </a:lnSpc>
        <a:spcBef>
          <a:spcPct val="0"/>
        </a:spcBef>
        <a:spcAft>
          <a:spcPct val="0"/>
        </a:spcAft>
        <a:defRPr sz="4400">
          <a:solidFill>
            <a:schemeClr val="tx1"/>
          </a:solidFill>
          <a:latin typeface="Calibri Light" panose="020F0302020204030204" pitchFamily="34" charset="0"/>
        </a:defRPr>
      </a:lvl4pPr>
      <a:lvl5pPr algn="l" defTabSz="914400" rtl="0" fontAlgn="base">
        <a:lnSpc>
          <a:spcPct val="90000"/>
        </a:lnSpc>
        <a:spcBef>
          <a:spcPct val="0"/>
        </a:spcBef>
        <a:spcAft>
          <a:spcPct val="0"/>
        </a:spcAft>
        <a:defRPr sz="4400">
          <a:solidFill>
            <a:schemeClr val="tx1"/>
          </a:solidFill>
          <a:latin typeface="Calibri Light" panose="020F0302020204030204" pitchFamily="34" charset="0"/>
        </a:defRPr>
      </a:lvl5pPr>
      <a:lvl6pPr marL="609600" algn="l" defTabSz="914400" rtl="0" fontAlgn="base">
        <a:lnSpc>
          <a:spcPct val="90000"/>
        </a:lnSpc>
        <a:spcBef>
          <a:spcPct val="0"/>
        </a:spcBef>
        <a:spcAft>
          <a:spcPct val="0"/>
        </a:spcAft>
        <a:defRPr sz="4400">
          <a:solidFill>
            <a:schemeClr val="tx1"/>
          </a:solidFill>
          <a:latin typeface="Calibri Light" panose="020F0302020204030204" pitchFamily="34" charset="0"/>
        </a:defRPr>
      </a:lvl6pPr>
      <a:lvl7pPr marL="1219200" algn="l" defTabSz="914400" rtl="0" fontAlgn="base">
        <a:lnSpc>
          <a:spcPct val="90000"/>
        </a:lnSpc>
        <a:spcBef>
          <a:spcPct val="0"/>
        </a:spcBef>
        <a:spcAft>
          <a:spcPct val="0"/>
        </a:spcAft>
        <a:defRPr sz="4400">
          <a:solidFill>
            <a:schemeClr val="tx1"/>
          </a:solidFill>
          <a:latin typeface="Calibri Light" panose="020F0302020204030204" pitchFamily="34" charset="0"/>
        </a:defRPr>
      </a:lvl7pPr>
      <a:lvl8pPr marL="1828800" algn="l" defTabSz="914400" rtl="0" fontAlgn="base">
        <a:lnSpc>
          <a:spcPct val="90000"/>
        </a:lnSpc>
        <a:spcBef>
          <a:spcPct val="0"/>
        </a:spcBef>
        <a:spcAft>
          <a:spcPct val="0"/>
        </a:spcAft>
        <a:defRPr sz="4400">
          <a:solidFill>
            <a:schemeClr val="tx1"/>
          </a:solidFill>
          <a:latin typeface="Calibri Light" panose="020F0302020204030204" pitchFamily="34" charset="0"/>
        </a:defRPr>
      </a:lvl8pPr>
      <a:lvl9pPr marL="2438400" algn="l" defTabSz="914400"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4. </a:t>
            </a:r>
            <a:r>
              <a:rPr lang="en-US" altLang="en-US" b="1">
                <a:sym typeface="+mn-ea"/>
              </a:rPr>
              <a:t>Quy trình</a:t>
            </a:r>
            <a:endParaRPr lang="en-US" b="1"/>
          </a:p>
        </p:txBody>
      </p:sp>
      <p:sp>
        <p:nvSpPr>
          <p:cNvPr id="3" name="Content Placeholder 2"/>
          <p:cNvSpPr>
            <a:spLocks noGrp="1"/>
          </p:cNvSpPr>
          <p:nvPr>
            <p:ph idx="1"/>
          </p:nvPr>
        </p:nvSpPr>
        <p:spPr>
          <a:xfrm>
            <a:off x="838201" y="1825625"/>
            <a:ext cx="6364068" cy="4351655"/>
          </a:xfrm>
        </p:spPr>
        <p:txBody>
          <a:bodyPr>
            <a:noAutofit/>
          </a:bodyPr>
          <a:lstStyle/>
          <a:p>
            <a:pPr algn="just"/>
            <a:r>
              <a:rPr lang="en-US" altLang="en-US" sz="2200" b="1" i="1">
                <a:highlight>
                  <a:srgbClr val="00FF00"/>
                </a:highlight>
              </a:rPr>
              <a:t>Giai đoạn</a:t>
            </a:r>
            <a:r>
              <a:rPr lang="en-US" sz="2200" b="1" i="1">
                <a:highlight>
                  <a:srgbClr val="00FF00"/>
                </a:highlight>
              </a:rPr>
              <a:t> 2: </a:t>
            </a:r>
            <a:r>
              <a:rPr lang="en-US" altLang="en-US" sz="2200" b="1" i="1">
                <a:highlight>
                  <a:srgbClr val="00FF00"/>
                </a:highlight>
              </a:rPr>
              <a:t>Triển khai &amp; Mô phỏng</a:t>
            </a:r>
            <a:r>
              <a:rPr lang="en-US" sz="2200" b="1" i="1">
                <a:highlight>
                  <a:srgbClr val="00FF00"/>
                </a:highlight>
              </a:rPr>
              <a:t>​</a:t>
            </a:r>
            <a:endParaRPr lang="en-US" sz="2200" i="1"/>
          </a:p>
          <a:p>
            <a:pPr marL="685800" lvl="2" algn="just">
              <a:lnSpc>
                <a:spcPct val="100000"/>
              </a:lnSpc>
              <a:spcBef>
                <a:spcPts val="1000"/>
              </a:spcBef>
            </a:pPr>
            <a:r>
              <a:rPr lang="en-US" sz="2200">
                <a:latin typeface="Arial" panose="020B0604020202020204" pitchFamily="34" charset="0"/>
                <a:cs typeface="Arial" panose="020B0604020202020204" pitchFamily="34" charset="0"/>
              </a:rPr>
              <a:t>Ánh xạ các trọng số và các số liệu, xây dựng lại mô hình để duy trì độ chính xác cao.</a:t>
            </a:r>
          </a:p>
          <a:p>
            <a:pPr marL="685800" lvl="2" algn="just">
              <a:lnSpc>
                <a:spcPct val="100000"/>
              </a:lnSpc>
              <a:spcBef>
                <a:spcPts val="1000"/>
              </a:spcBef>
            </a:pPr>
            <a:r>
              <a:rPr lang="en-US" sz="2200">
                <a:latin typeface="Arial" panose="020B0604020202020204" pitchFamily="34" charset="0"/>
                <a:cs typeface="Arial" panose="020B0604020202020204" pitchFamily="34" charset="0"/>
              </a:rPr>
              <a:t>Chuyển đổi mạng lưới thần kinh sang QONNX, chạy </a:t>
            </a:r>
            <a:r>
              <a:rPr lang="en-US" altLang="en-US" sz="2200">
                <a:latin typeface="Arial" panose="020B0604020202020204" pitchFamily="34" charset="0"/>
                <a:cs typeface="Arial" panose="020B0604020202020204" pitchFamily="34" charset="0"/>
              </a:rPr>
              <a:t>FINN để sinh IP core HLS và tinh chỉnh thiết lập HLS nhằm tối ưu tài nguyên.</a:t>
            </a:r>
          </a:p>
          <a:p>
            <a:pPr marL="685800" lvl="2" algn="just">
              <a:lnSpc>
                <a:spcPct val="100000"/>
              </a:lnSpc>
              <a:spcBef>
                <a:spcPts val="1000"/>
              </a:spcBef>
              <a:buClrTx/>
              <a:buSzTx/>
            </a:pPr>
            <a:r>
              <a:rPr lang="en-US" sz="2200">
                <a:latin typeface="Arial" panose="020B0604020202020204" pitchFamily="34" charset="0"/>
                <a:cs typeface="Arial" panose="020B0604020202020204" pitchFamily="34" charset="0"/>
                <a:sym typeface="+mn-ea"/>
              </a:rPr>
              <a:t>Triển khai lên FPGA, tích hợp module camera và hệ thống nguồn sử dụng gói IP.</a:t>
            </a:r>
            <a:endParaRPr lang="en-US" altLang="en-US" sz="2200">
              <a:latin typeface="Arial" panose="020B0604020202020204" pitchFamily="34" charset="0"/>
              <a:cs typeface="Arial" panose="020B0604020202020204" pitchFamily="34" charset="0"/>
            </a:endParaRPr>
          </a:p>
          <a:p>
            <a:pPr marL="685800" lvl="2" algn="just">
              <a:lnSpc>
                <a:spcPct val="100000"/>
              </a:lnSpc>
              <a:spcBef>
                <a:spcPts val="1000"/>
              </a:spcBef>
            </a:pPr>
            <a:r>
              <a:rPr lang="en-US" altLang="en-US" sz="2200">
                <a:latin typeface="Arial" panose="020B0604020202020204" pitchFamily="34" charset="0"/>
                <a:cs typeface="Arial" panose="020B0604020202020204" pitchFamily="34" charset="0"/>
              </a:rPr>
              <a:t>Tổng hợp và triển khai thiết kế FPGA, đóng gói overlay để phân tích thời gian.</a:t>
            </a:r>
            <a:endParaRPr lang="en-US" sz="2200">
              <a:latin typeface="Arial" panose="020B0604020202020204" pitchFamily="34" charset="0"/>
              <a:cs typeface="Arial" panose="020B0604020202020204" pitchFamily="34" charset="0"/>
            </a:endParaRPr>
          </a:p>
          <a:p>
            <a:pPr lvl="1" algn="just"/>
            <a:endParaRPr lang="en-US" sz="2200"/>
          </a:p>
        </p:txBody>
      </p:sp>
      <p:pic>
        <p:nvPicPr>
          <p:cNvPr id="10242" name="Picture 2" descr="What is Quantization and how to use it with TensorFlow"/>
          <p:cNvPicPr>
            <a:picLocks noChangeAspect="1" noChangeArrowheads="1"/>
          </p:cNvPicPr>
          <p:nvPr/>
        </p:nvPicPr>
        <p:blipFill rotWithShape="1">
          <a:blip r:embed="rId4">
            <a:extLst>
              <a:ext uri="{28A0092B-C50C-407E-A947-70E740481C1C}">
                <a14:useLocalDpi xmlns:a14="http://schemas.microsoft.com/office/drawing/2010/main" val="0"/>
              </a:ext>
            </a:extLst>
          </a:blip>
          <a:srcRect r="4706" b="5970"/>
          <a:stretch>
            <a:fillRect/>
          </a:stretch>
        </p:blipFill>
        <p:spPr bwMode="auto">
          <a:xfrm>
            <a:off x="7202269" y="2393397"/>
            <a:ext cx="4899723" cy="3007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4. </a:t>
            </a:r>
            <a:r>
              <a:rPr lang="en-US" altLang="en-US" b="1">
                <a:sym typeface="+mn-ea"/>
              </a:rPr>
              <a:t>Quy trình</a:t>
            </a:r>
            <a:endParaRPr lang="en-US" b="1"/>
          </a:p>
        </p:txBody>
      </p:sp>
      <p:sp>
        <p:nvSpPr>
          <p:cNvPr id="3" name="Content Placeholder 2"/>
          <p:cNvSpPr>
            <a:spLocks noGrp="1"/>
          </p:cNvSpPr>
          <p:nvPr>
            <p:ph idx="1"/>
          </p:nvPr>
        </p:nvSpPr>
        <p:spPr>
          <a:xfrm>
            <a:off x="838200" y="1825625"/>
            <a:ext cx="5789624" cy="4351338"/>
          </a:xfrm>
        </p:spPr>
        <p:txBody>
          <a:bodyPr>
            <a:normAutofit fontScale="95000"/>
          </a:bodyPr>
          <a:lstStyle/>
          <a:p>
            <a:pPr algn="just"/>
            <a:r>
              <a:rPr lang="en-US" altLang="en-US" b="1" i="1">
                <a:highlight>
                  <a:srgbClr val="00FF00"/>
                </a:highlight>
                <a:sym typeface="+mn-ea"/>
              </a:rPr>
              <a:t>Giai đoạn</a:t>
            </a:r>
            <a:r>
              <a:rPr lang="en-US" b="1" i="1">
                <a:highlight>
                  <a:srgbClr val="00FF00"/>
                </a:highlight>
              </a:rPr>
              <a:t> 3: </a:t>
            </a:r>
            <a:r>
              <a:rPr lang="en-US" altLang="en-US" b="1" i="1">
                <a:highlight>
                  <a:srgbClr val="00FF00"/>
                </a:highlight>
                <a:sym typeface="+mn-ea"/>
              </a:rPr>
              <a:t>Thẩm định và xác nhận</a:t>
            </a:r>
            <a:endParaRPr lang="en-US" b="1" i="1">
              <a:highlight>
                <a:srgbClr val="00FF00"/>
              </a:highlight>
            </a:endParaRPr>
          </a:p>
          <a:p>
            <a:pPr marL="685800" lvl="2" algn="just">
              <a:spcBef>
                <a:spcPts val="1000"/>
              </a:spcBef>
            </a:pPr>
            <a:r>
              <a:rPr lang="en-US" altLang="en-US" sz="2500">
                <a:latin typeface="Arial" panose="020B0604020202020204" pitchFamily="34" charset="0"/>
                <a:cs typeface="Arial" panose="020B0604020202020204" pitchFamily="34" charset="0"/>
              </a:rPr>
              <a:t>Thực hiện nhiều bài test để đạt độ trễ thấp và độ chính xác cao trên mẫu thực tế</a:t>
            </a:r>
          </a:p>
          <a:p>
            <a:pPr marL="685800" lvl="2" algn="just">
              <a:spcBef>
                <a:spcPts val="1000"/>
              </a:spcBef>
            </a:pPr>
            <a:r>
              <a:rPr lang="en-US" altLang="en-US" sz="2500">
                <a:latin typeface="Arial" panose="020B0604020202020204" pitchFamily="34" charset="0"/>
                <a:cs typeface="Arial" panose="020B0604020202020204" pitchFamily="34" charset="0"/>
              </a:rPr>
              <a:t>Đưa prototype vào các trường hợp khắc nghiệt như nhiệt độ cao/thấp, rung và mất mạng để kiểm chứng khả năng phục hồi gói tin và độ bền pin.</a:t>
            </a:r>
            <a:endParaRPr lang="en-US" sz="2500">
              <a:latin typeface="Arial" panose="020B0604020202020204" pitchFamily="34" charset="0"/>
              <a:cs typeface="Arial" panose="020B0604020202020204" pitchFamily="34" charset="0"/>
            </a:endParaRPr>
          </a:p>
          <a:p>
            <a:pPr algn="just"/>
            <a:endParaRPr lang="en-US"/>
          </a:p>
        </p:txBody>
      </p:sp>
      <p:pic>
        <p:nvPicPr>
          <p:cNvPr id="11266" name="Picture 2" descr="FPGA-BANNER | ScenSmart一站式智能制造平台|OEM|ODM|行业方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7204" y="2091117"/>
            <a:ext cx="4719022" cy="3376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5. </a:t>
            </a:r>
            <a:r>
              <a:rPr lang="en-US" altLang="en-US" b="1"/>
              <a:t>Bảo vệ và cấp phép</a:t>
            </a:r>
          </a:p>
        </p:txBody>
      </p:sp>
      <p:sp>
        <p:nvSpPr>
          <p:cNvPr id="3" name="Content Placeholder 2"/>
          <p:cNvSpPr>
            <a:spLocks noGrp="1"/>
          </p:cNvSpPr>
          <p:nvPr>
            <p:ph idx="1"/>
          </p:nvPr>
        </p:nvSpPr>
        <p:spPr>
          <a:xfrm>
            <a:off x="838200" y="1825625"/>
            <a:ext cx="10515600" cy="4351338"/>
          </a:xfrm>
        </p:spPr>
        <p:txBody>
          <a:bodyPr/>
          <a:lstStyle/>
          <a:p>
            <a:pPr marL="685800" lvl="2" algn="just">
              <a:spcBef>
                <a:spcPts val="1000"/>
              </a:spcBef>
            </a:pPr>
            <a:r>
              <a:rPr lang="en-US" altLang="en-US" sz="2800">
                <a:latin typeface="Arial" panose="020B0604020202020204" pitchFamily="34" charset="0"/>
                <a:cs typeface="Arial" panose="020B0604020202020204" pitchFamily="34" charset="0"/>
              </a:rPr>
              <a:t>Khi thiết kế được hoàn thiện và xác nhận, nộp đơn đăng ký bằng sáng chế để bảo hộ quyền sở hữu trí tuệ</a:t>
            </a:r>
          </a:p>
          <a:p>
            <a:pPr marL="685800" lvl="2" algn="just">
              <a:spcBef>
                <a:spcPts val="1000"/>
              </a:spcBef>
            </a:pPr>
            <a:r>
              <a:rPr lang="en-US" altLang="en-US" sz="2800">
                <a:latin typeface="Arial" panose="020B0604020202020204" pitchFamily="34" charset="0"/>
                <a:cs typeface="Arial" panose="020B0604020202020204" pitchFamily="34" charset="0"/>
              </a:rPr>
              <a:t>Tạo tài liệu và công cụ hỗ trợ để thúc đẩy tích hợp và cấp phép.</a:t>
            </a:r>
          </a:p>
          <a:p>
            <a:pPr marL="685800" lvl="2" algn="just">
              <a:spcBef>
                <a:spcPts val="1000"/>
              </a:spcBef>
            </a:pPr>
            <a:r>
              <a:rPr lang="en-US" altLang="en-US" sz="2800">
                <a:latin typeface="Arial" panose="020B0604020202020204" pitchFamily="34" charset="0"/>
                <a:cs typeface="Arial" panose="020B0604020202020204" pitchFamily="34" charset="0"/>
              </a:rPr>
              <a:t>Xây dựng chiến lược cấp phép để tiếp thị và phân phối IP tới các bên quan tâm.</a:t>
            </a:r>
          </a:p>
          <a:p>
            <a:pPr algn="just"/>
            <a:endParaRPr lang="en-US" altLang="en-US"/>
          </a:p>
        </p:txBody>
      </p:sp>
      <p:pic>
        <p:nvPicPr>
          <p:cNvPr id="6146" name="Picture 2" descr="License Protection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814" y="4193465"/>
            <a:ext cx="3724986" cy="2258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normAutofit/>
          </a:bodyPr>
          <a:lstStyle/>
          <a:p>
            <a:r>
              <a:rPr lang="en-US" b="1"/>
              <a:t>6. </a:t>
            </a:r>
            <a:r>
              <a:rPr lang="en-US" altLang="en-US" b="1"/>
              <a:t>Công nghệ và công cụ</a:t>
            </a:r>
          </a:p>
        </p:txBody>
      </p:sp>
      <p:sp>
        <p:nvSpPr>
          <p:cNvPr id="3" name="Content Placeholder 2"/>
          <p:cNvSpPr>
            <a:spLocks noGrp="1"/>
          </p:cNvSpPr>
          <p:nvPr>
            <p:ph idx="1"/>
          </p:nvPr>
        </p:nvSpPr>
        <p:spPr>
          <a:xfrm>
            <a:off x="697051" y="1620146"/>
            <a:ext cx="5169838" cy="4612050"/>
          </a:xfrm>
        </p:spPr>
        <p:txBody>
          <a:bodyPr>
            <a:normAutofit/>
          </a:bodyPr>
          <a:lstStyle/>
          <a:p>
            <a:pPr algn="just"/>
            <a:r>
              <a:rPr lang="en-US">
                <a:latin typeface="Arial" panose="020B0604020202020204" pitchFamily="34" charset="0"/>
                <a:cs typeface="Arial" panose="020B0604020202020204" pitchFamily="34" charset="0"/>
              </a:rPr>
              <a:t>Phần mềm thiết kế: </a:t>
            </a:r>
          </a:p>
          <a:p>
            <a:pPr lvl="1" algn="just"/>
            <a:r>
              <a:rPr lang="en-US">
                <a:latin typeface="Arial" panose="020B0604020202020204" pitchFamily="34" charset="0"/>
                <a:cs typeface="Arial" panose="020B0604020202020204" pitchFamily="34" charset="0"/>
              </a:rPr>
              <a:t>Xilinx Vivado HLS</a:t>
            </a:r>
          </a:p>
          <a:p>
            <a:pPr lvl="1" algn="just"/>
            <a:r>
              <a:rPr lang="en-US">
                <a:latin typeface="Arial" panose="020B0604020202020204" pitchFamily="34" charset="0"/>
                <a:cs typeface="Arial" panose="020B0604020202020204" pitchFamily="34" charset="0"/>
              </a:rPr>
              <a:t>VSCode</a:t>
            </a:r>
          </a:p>
          <a:p>
            <a:pPr lvl="1" algn="just"/>
            <a:r>
              <a:rPr lang="en-US">
                <a:latin typeface="Arial" panose="020B0604020202020204" pitchFamily="34" charset="0"/>
                <a:cs typeface="Arial" panose="020B0604020202020204" pitchFamily="34" charset="0"/>
              </a:rPr>
              <a:t>Jupyter Notebook</a:t>
            </a:r>
          </a:p>
          <a:p>
            <a:pPr algn="just"/>
            <a:r>
              <a:rPr lang="en-US">
                <a:latin typeface="Arial" panose="020B0604020202020204" pitchFamily="34" charset="0"/>
                <a:cs typeface="Arial" panose="020B0604020202020204" pitchFamily="34" charset="0"/>
              </a:rPr>
              <a:t>Công nghệ: </a:t>
            </a:r>
          </a:p>
          <a:p>
            <a:pPr lvl="1" algn="just"/>
            <a:r>
              <a:rPr lang="en-US">
                <a:latin typeface="Arial" panose="020B0604020202020204" pitchFamily="34" charset="0"/>
                <a:cs typeface="Arial" panose="020B0604020202020204" pitchFamily="34" charset="0"/>
              </a:rPr>
              <a:t>FPGA &amp; DPU</a:t>
            </a:r>
          </a:p>
          <a:p>
            <a:pPr lvl="1" algn="just"/>
            <a:r>
              <a:rPr lang="en-US">
                <a:latin typeface="Arial" panose="020B0604020202020204" pitchFamily="34" charset="0"/>
                <a:cs typeface="Arial" panose="020B0604020202020204" pitchFamily="34" charset="0"/>
              </a:rPr>
              <a:t>High Level Synthesis</a:t>
            </a:r>
          </a:p>
          <a:p>
            <a:pPr marL="685800" lvl="2" algn="just">
              <a:spcBef>
                <a:spcPts val="1000"/>
              </a:spcBef>
            </a:pPr>
            <a:r>
              <a:rPr lang="en-US" altLang="en-US" sz="2400">
                <a:latin typeface="Arial" panose="020B0604020202020204" pitchFamily="34" charset="0"/>
                <a:cs typeface="Arial" panose="020B0604020202020204" pitchFamily="34" charset="0"/>
              </a:rPr>
              <a:t>Thuật toán machine learning cho việc nhận dạng chữ số trên đồng hồ nước hoàn toàn thiết kế bằng RTL.</a:t>
            </a:r>
            <a:endParaRPr lang="en-US" sz="2400">
              <a:latin typeface="Arial" panose="020B0604020202020204" pitchFamily="34" charset="0"/>
              <a:cs typeface="Arial" panose="020B0604020202020204" pitchFamily="34" charset="0"/>
            </a:endParaRPr>
          </a:p>
          <a:p>
            <a:pPr lvl="1" algn="just"/>
            <a:endParaRPr lang="en-US"/>
          </a:p>
        </p:txBody>
      </p:sp>
      <p:pic>
        <p:nvPicPr>
          <p:cNvPr id="4" name="Picture 2" descr="Xilinx Kria KV260 Vision AI Starter Kit - SK-KV260-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294" y="3766611"/>
            <a:ext cx="4456655" cy="27270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Xilinx Vivado Design Suite 2019 Free Download All Pc Wor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4159" y="1679944"/>
            <a:ext cx="3154885" cy="1770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92602"/>
            <a:ext cx="10515600" cy="998907"/>
          </a:xfrm>
        </p:spPr>
        <p:txBody>
          <a:bodyPr>
            <a:normAutofit/>
          </a:bodyPr>
          <a:lstStyle/>
          <a:p>
            <a:r>
              <a:rPr lang="en-US" b="1"/>
              <a:t>Lịch trình phát triển</a:t>
            </a:r>
          </a:p>
        </p:txBody>
      </p:sp>
      <p:graphicFrame>
        <p:nvGraphicFramePr>
          <p:cNvPr id="6" name="Content Placeholder 5"/>
          <p:cNvGraphicFramePr>
            <a:graphicFrameLocks noGrp="1"/>
          </p:cNvGraphicFramePr>
          <p:nvPr>
            <p:ph idx="1"/>
          </p:nvPr>
        </p:nvGraphicFramePr>
        <p:xfrm>
          <a:off x="838200" y="984867"/>
          <a:ext cx="10723744" cy="5277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normAutofit/>
          </a:bodyPr>
          <a:lstStyle/>
          <a:p>
            <a:r>
              <a:rPr lang="en-US" altLang="en-US" b="1"/>
              <a:t>Quản lý rủi ro</a:t>
            </a:r>
          </a:p>
        </p:txBody>
      </p:sp>
      <p:sp>
        <p:nvSpPr>
          <p:cNvPr id="3" name="Content Placeholder 2"/>
          <p:cNvSpPr>
            <a:spLocks noGrp="1"/>
          </p:cNvSpPr>
          <p:nvPr>
            <p:ph idx="1"/>
          </p:nvPr>
        </p:nvSpPr>
        <p:spPr>
          <a:xfrm>
            <a:off x="838199" y="1754372"/>
            <a:ext cx="10658015" cy="4570754"/>
          </a:xfrm>
        </p:spPr>
        <p:txBody>
          <a:bodyPr>
            <a:normAutofit/>
          </a:bodyPr>
          <a:lstStyle/>
          <a:p>
            <a:pPr algn="just"/>
            <a:r>
              <a:rPr lang="en-US" altLang="en-US" b="1" dirty="0">
                <a:highlight>
                  <a:srgbClr val="FFFF00"/>
                </a:highlight>
                <a:latin typeface="Arial" panose="020B0604020202020204" pitchFamily="34" charset="0"/>
                <a:cs typeface="Arial" panose="020B0604020202020204" pitchFamily="34" charset="0"/>
              </a:rPr>
              <a:t>Rủi ro kỹ thuật:</a:t>
            </a:r>
            <a:r>
              <a:rPr lang="en-US" altLang="en-US" dirty="0">
                <a:latin typeface="Arial" panose="020B0604020202020204" pitchFamily="34" charset="0"/>
                <a:cs typeface="Arial" panose="020B0604020202020204" pitchFamily="34" charset="0"/>
              </a:rPr>
              <a:t> Những thách thức tiềm ẩn trong việc đạt hiệu năng mong muốn hoặc vượt qua các giới hạn thiết kế. </a:t>
            </a:r>
            <a:r>
              <a:rPr lang="en-US" altLang="en-US" b="1" dirty="0">
                <a:latin typeface="Arial" panose="020B0604020202020204" pitchFamily="34" charset="0"/>
                <a:cs typeface="Arial" panose="020B0604020202020204" pitchFamily="34" charset="0"/>
              </a:rPr>
              <a:t>Giải pháp giảm thiểu</a:t>
            </a:r>
            <a:r>
              <a:rPr lang="en-US" altLang="en-US" dirty="0">
                <a:latin typeface="Arial" panose="020B0604020202020204" pitchFamily="34" charset="0"/>
                <a:cs typeface="Arial" panose="020B0604020202020204" pitchFamily="34" charset="0"/>
              </a:rPr>
              <a:t>: Thường xuyên rà soát thiết kế và xây dựng nguyên mẫu sớm để hạn chế kết quả ngoài dự kiến.</a:t>
            </a:r>
          </a:p>
          <a:p>
            <a:pPr algn="just"/>
            <a:r>
              <a:rPr lang="en-US" altLang="en-US" b="1" dirty="0">
                <a:highlight>
                  <a:srgbClr val="FFFF00"/>
                </a:highlight>
                <a:latin typeface="Arial" panose="020B0604020202020204" pitchFamily="34" charset="0"/>
                <a:cs typeface="Arial" panose="020B0604020202020204" pitchFamily="34" charset="0"/>
              </a:rPr>
              <a:t>Rủi ro thị trường:</a:t>
            </a:r>
            <a:r>
              <a:rPr lang="en-US" altLang="en-US" dirty="0">
                <a:latin typeface="Arial" panose="020B0604020202020204" pitchFamily="34" charset="0"/>
                <a:cs typeface="Arial" panose="020B0604020202020204" pitchFamily="34" charset="0"/>
              </a:rPr>
              <a:t> Khó khăn trong việc tìm kiếm đối tác cấp phép hoặc khách hàng. </a:t>
            </a:r>
            <a:r>
              <a:rPr lang="en-US" altLang="en-US" b="1" dirty="0">
                <a:latin typeface="Arial" panose="020B0604020202020204" pitchFamily="34" charset="0"/>
                <a:cs typeface="Arial" panose="020B0604020202020204" pitchFamily="34" charset="0"/>
              </a:rPr>
              <a:t>Giải pháp giảm thiểu:</a:t>
            </a:r>
            <a:r>
              <a:rPr lang="en-US" altLang="en-US" dirty="0">
                <a:latin typeface="Arial" panose="020B0604020202020204" pitchFamily="34" charset="0"/>
                <a:cs typeface="Arial" panose="020B0604020202020204" pitchFamily="34" charset="0"/>
              </a:rPr>
              <a:t> Hợp tác sớm với các đối tác trong ngành và thử nghiệm các mô hình cấp phép khác nhau.</a:t>
            </a:r>
          </a:p>
          <a:p>
            <a:pPr algn="just"/>
            <a:r>
              <a:rPr lang="en-US" altLang="en-US" b="1" dirty="0">
                <a:highlight>
                  <a:srgbClr val="FFFF00"/>
                </a:highlight>
                <a:latin typeface="Arial" panose="020B0604020202020204" pitchFamily="34" charset="0"/>
                <a:cs typeface="Arial" panose="020B0604020202020204" pitchFamily="34" charset="0"/>
              </a:rPr>
              <a:t>Rủi ro tài chính:</a:t>
            </a:r>
            <a:r>
              <a:rPr lang="en-US" altLang="en-US" dirty="0">
                <a:latin typeface="Arial" panose="020B0604020202020204" pitchFamily="34" charset="0"/>
                <a:cs typeface="Arial" panose="020B0604020202020204" pitchFamily="34" charset="0"/>
              </a:rPr>
              <a:t> Ngân sách có thể vượt dự kiến do các vấn đề thiết kế hoặc nguyên mẫu không lường trước. </a:t>
            </a:r>
            <a:r>
              <a:rPr lang="en-US" altLang="en-US" b="1" dirty="0">
                <a:latin typeface="Arial" panose="020B0604020202020204" pitchFamily="34" charset="0"/>
                <a:cs typeface="Arial" panose="020B0604020202020204" pitchFamily="34" charset="0"/>
              </a:rPr>
              <a:t>Giải pháp giảm thiểu:</a:t>
            </a:r>
            <a:r>
              <a:rPr lang="en-US" altLang="en-US" dirty="0">
                <a:latin typeface="Arial" panose="020B0604020202020204" pitchFamily="34" charset="0"/>
                <a:cs typeface="Arial" panose="020B0604020202020204" pitchFamily="34" charset="0"/>
              </a:rPr>
              <a:t> Theo dõi tiến độ dự án định kỳ và lập kế hoạch dự phòng.</a:t>
            </a:r>
          </a:p>
          <a:p>
            <a:pPr algn="just"/>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normAutofit/>
          </a:bodyPr>
          <a:lstStyle/>
          <a:p>
            <a:r>
              <a:rPr lang="en-US" altLang="en-US" b="1"/>
              <a:t>Kết luận</a:t>
            </a:r>
          </a:p>
        </p:txBody>
      </p:sp>
      <p:sp>
        <p:nvSpPr>
          <p:cNvPr id="3" name="Content Placeholder 2"/>
          <p:cNvSpPr>
            <a:spLocks noGrp="1"/>
          </p:cNvSpPr>
          <p:nvPr>
            <p:ph idx="1"/>
          </p:nvPr>
        </p:nvSpPr>
        <p:spPr>
          <a:xfrm>
            <a:off x="838200" y="1679944"/>
            <a:ext cx="10515600" cy="4497019"/>
          </a:xfrm>
        </p:spPr>
        <p:txBody>
          <a:bodyPr>
            <a:normAutofit fontScale="92500"/>
          </a:bodyPr>
          <a:lstStyle/>
          <a:p>
            <a:pPr algn="just"/>
            <a:r>
              <a:rPr lang="en-US" altLang="en-US">
                <a:latin typeface="Arial" panose="020B0604020202020204" pitchFamily="34" charset="0"/>
                <a:cs typeface="Arial" panose="020B0604020202020204" pitchFamily="34" charset="0"/>
              </a:rPr>
              <a:t>DPU – Smart Water Box sử dụng FPGA để xử lý hình ảnh và tín hiệu cảm biến ngay trên thiết bị tại biên, cung cấp giá trị đo đồng hồ nước với độ chính xác cao và hoàn toàn loại bỏ việc lấy mẫu thủ công, xét nghiệm phòng thí nghiệm và sai sót khi ghi nhận</a:t>
            </a:r>
          </a:p>
          <a:p>
            <a:pPr algn="just"/>
            <a:r>
              <a:rPr lang="en-US" altLang="en-US">
                <a:latin typeface="Arial" panose="020B0604020202020204" pitchFamily="34" charset="0"/>
                <a:cs typeface="Arial" panose="020B0604020202020204" pitchFamily="34" charset="0"/>
              </a:rPr>
              <a:t>Kết quả được chuyển đến gateway cho dashboard thời gian thực và cảnh báo ngưỡng, giúp giảm chi phí lao động, tăng tốc ra quyết định và hỗ trợ phát hiện rò rỉ chủ động cũng như tối ưu hóa tài nguyên</a:t>
            </a:r>
          </a:p>
          <a:p>
            <a:pPr algn="just"/>
            <a:r>
              <a:rPr lang="en-US" altLang="en-US">
                <a:latin typeface="Arial" panose="020B0604020202020204" pitchFamily="34" charset="0"/>
                <a:cs typeface="Arial" panose="020B0604020202020204" pitchFamily="34" charset="0"/>
              </a:rPr>
              <a:t>Kiến trúc FPGA với đầu mở rộng I²C/UART và overlay điều khiển bằng firmware cho phép bổ sung liền mạch cảm biến pH, độ đục, độ mặn và các cảm biến chất lượng nước khác, đảm bảo triển khai mở rộng và bền vững trong tương lai.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A blue and white advertisement with a blue background&#10;&#10;AI-generated content may be incorrect."/>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p:nvPr/>
        </p:nvSpPr>
        <p:spPr>
          <a:xfrm>
            <a:off x="1149350" y="1880235"/>
            <a:ext cx="10298430" cy="1053465"/>
          </a:xfrm>
          <a:prstGeom prst="rect">
            <a:avLst/>
          </a:prstGeom>
        </p:spPr>
        <p:txBody>
          <a:bodyPr vert="horz" lIns="121920" tIns="60960" rIns="121920" bIns="60960" rtlCol="0" anchor="b">
            <a:normAutofit fontScale="8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219200" fontAlgn="base">
              <a:spcAft>
                <a:spcPct val="0"/>
              </a:spcAft>
            </a:pPr>
            <a:r>
              <a:rPr lang="en-US" sz="9465" b="1">
                <a:solidFill>
                  <a:srgbClr val="FFFF00"/>
                </a:solidFill>
                <a:latin typeface="Calibri Light" panose="020F0302020204030204"/>
              </a:rPr>
              <a:t>DPU – SMART WATER BOX </a:t>
            </a:r>
          </a:p>
        </p:txBody>
      </p:sp>
      <p:sp>
        <p:nvSpPr>
          <p:cNvPr id="4" name="Title 1"/>
          <p:cNvSpPr>
            <a:spLocks noGrp="1"/>
          </p:cNvSpPr>
          <p:nvPr>
            <p:ph type="title"/>
          </p:nvPr>
        </p:nvSpPr>
        <p:spPr>
          <a:xfrm>
            <a:off x="4476115" y="3175000"/>
            <a:ext cx="3718560" cy="807085"/>
          </a:xfrm>
        </p:spPr>
        <p:txBody>
          <a:bodyPr/>
          <a:lstStyle/>
          <a:p>
            <a:r>
              <a:rPr lang="en-US" altLang="en-US" b="1">
                <a:solidFill>
                  <a:schemeClr val="bg1"/>
                </a:solidFill>
              </a:rPr>
              <a:t>Phiên bản</a:t>
            </a:r>
            <a:r>
              <a:rPr lang="en-US" b="1">
                <a:solidFill>
                  <a:schemeClr val="bg1"/>
                </a:solidFill>
              </a:rPr>
              <a:t> 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solidFill>
                  <a:schemeClr val="bg1"/>
                </a:solidFill>
                <a:sym typeface="+mn-ea"/>
              </a:rPr>
              <a:t>Mục lục</a:t>
            </a:r>
            <a:endParaRPr lang="en-US" b="1">
              <a:solidFill>
                <a:schemeClr val="bg1"/>
              </a:solidFill>
            </a:endParaRPr>
          </a:p>
        </p:txBody>
      </p:sp>
      <p:sp>
        <p:nvSpPr>
          <p:cNvPr id="3" name="Content Placeholder 2"/>
          <p:cNvSpPr>
            <a:spLocks noGrp="1"/>
          </p:cNvSpPr>
          <p:nvPr>
            <p:ph idx="1"/>
          </p:nvPr>
        </p:nvSpPr>
        <p:spPr>
          <a:xfrm>
            <a:off x="838200" y="1634488"/>
            <a:ext cx="10515600" cy="4624610"/>
          </a:xfrm>
        </p:spPr>
        <p:txBody>
          <a:bodyPr>
            <a:normAutofit/>
          </a:bodyPr>
          <a:lstStyle/>
          <a:p>
            <a:r>
              <a:rPr lang="en-US" altLang="en-US">
                <a:solidFill>
                  <a:schemeClr val="bg1"/>
                </a:solidFill>
              </a:rPr>
              <a:t>Tổng quan</a:t>
            </a:r>
          </a:p>
          <a:p>
            <a:r>
              <a:rPr lang="en-US" altLang="en-US">
                <a:solidFill>
                  <a:schemeClr val="bg1"/>
                </a:solidFill>
              </a:rPr>
              <a:t>Mục tiêu</a:t>
            </a:r>
          </a:p>
          <a:p>
            <a:r>
              <a:rPr lang="en-US" altLang="en-US">
                <a:solidFill>
                  <a:schemeClr val="bg1"/>
                </a:solidFill>
              </a:rPr>
              <a:t>Giới thiệu</a:t>
            </a:r>
          </a:p>
          <a:p>
            <a:r>
              <a:rPr lang="en-US" altLang="en-US">
                <a:solidFill>
                  <a:schemeClr val="bg1"/>
                </a:solidFill>
              </a:rPr>
              <a:t>Quy trình</a:t>
            </a:r>
          </a:p>
          <a:p>
            <a:r>
              <a:rPr lang="en-US" noProof="0">
                <a:ln>
                  <a:noFill/>
                </a:ln>
                <a:solidFill>
                  <a:prstClr val="white"/>
                </a:solidFill>
                <a:effectLst/>
                <a:uLnTx/>
                <a:uFillTx/>
                <a:latin typeface="Aptos" panose="020B0004020202020204"/>
                <a:sym typeface="+mn-ea"/>
              </a:rPr>
              <a:t>Bảo vệ và cấp phép</a:t>
            </a:r>
            <a:endParaRPr lang="en-US">
              <a:solidFill>
                <a:schemeClr val="bg1"/>
              </a:solidFill>
            </a:endParaRPr>
          </a:p>
          <a:p>
            <a:r>
              <a:rPr lang="en-US" noProof="0">
                <a:ln>
                  <a:noFill/>
                </a:ln>
                <a:solidFill>
                  <a:prstClr val="white"/>
                </a:solidFill>
                <a:effectLst/>
                <a:uLnTx/>
                <a:uFillTx/>
                <a:latin typeface="Aptos" panose="020B0004020202020204"/>
                <a:sym typeface="+mn-ea"/>
              </a:rPr>
              <a:t>Công nghệ và công cụ</a:t>
            </a:r>
            <a:endParaRPr lang="en-US">
              <a:solidFill>
                <a:schemeClr val="bg1"/>
              </a:solidFill>
            </a:endParaRPr>
          </a:p>
          <a:p>
            <a:r>
              <a:rPr lang="en-US" noProof="0">
                <a:ln>
                  <a:noFill/>
                </a:ln>
                <a:solidFill>
                  <a:prstClr val="white"/>
                </a:solidFill>
                <a:effectLst/>
                <a:uLnTx/>
                <a:uFillTx/>
                <a:latin typeface="Aptos" panose="020B0004020202020204"/>
                <a:sym typeface="+mn-ea"/>
              </a:rPr>
              <a:t>Lịch trình phát triển</a:t>
            </a:r>
            <a:endParaRPr lang="en-US">
              <a:solidFill>
                <a:schemeClr val="bg1"/>
              </a:solidFill>
            </a:endParaRPr>
          </a:p>
          <a:p>
            <a:r>
              <a:rPr lang="en-US" noProof="0">
                <a:ln>
                  <a:noFill/>
                </a:ln>
                <a:solidFill>
                  <a:prstClr val="white"/>
                </a:solidFill>
                <a:effectLst/>
                <a:uLnTx/>
                <a:uFillTx/>
                <a:latin typeface="Aptos" panose="020B0004020202020204"/>
                <a:sym typeface="+mn-ea"/>
              </a:rPr>
              <a:t>Quản lý rủi ro</a:t>
            </a:r>
            <a:endParaRPr lang="en-US">
              <a:solidFill>
                <a:schemeClr val="bg1"/>
              </a:solidFill>
            </a:endParaRPr>
          </a:p>
          <a:p>
            <a:r>
              <a:rPr lang="en-US" noProof="0">
                <a:ln>
                  <a:noFill/>
                </a:ln>
                <a:solidFill>
                  <a:prstClr val="white"/>
                </a:solidFill>
                <a:effectLst/>
                <a:uLnTx/>
                <a:uFillTx/>
                <a:latin typeface="Aptos" panose="020B0004020202020204"/>
                <a:sym typeface="+mn-ea"/>
              </a:rPr>
              <a:t>Kết luận</a:t>
            </a:r>
            <a:endParaRPr lang="en-US">
              <a:solidFill>
                <a:schemeClr val="bg1"/>
              </a:solidFill>
            </a:endParaRPr>
          </a:p>
          <a:p>
            <a:endParaRPr lang="en-US">
              <a:solidFill>
                <a:schemeClr val="bg1"/>
              </a:solidFill>
            </a:endParaRPr>
          </a:p>
          <a:p>
            <a:endParaRPr lang="en-US">
              <a:solidFill>
                <a:schemeClr val="bg1"/>
              </a:solidFill>
            </a:endParaRPr>
          </a:p>
          <a:p>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85344"/>
            <a:ext cx="10515600" cy="998907"/>
          </a:xfrm>
        </p:spPr>
        <p:txBody>
          <a:bodyPr/>
          <a:lstStyle/>
          <a:p>
            <a:r>
              <a:rPr lang="en-US" b="1"/>
              <a:t>1. Tổng quan</a:t>
            </a:r>
          </a:p>
        </p:txBody>
      </p:sp>
      <p:sp>
        <p:nvSpPr>
          <p:cNvPr id="3" name="Content Placeholder 2"/>
          <p:cNvSpPr>
            <a:spLocks noGrp="1"/>
          </p:cNvSpPr>
          <p:nvPr>
            <p:ph idx="1"/>
          </p:nvPr>
        </p:nvSpPr>
        <p:spPr>
          <a:xfrm>
            <a:off x="838202" y="1584251"/>
            <a:ext cx="5549986" cy="5023207"/>
          </a:xfrm>
        </p:spPr>
        <p:txBody>
          <a:bodyPr>
            <a:normAutofit/>
          </a:bodyPr>
          <a:lstStyle/>
          <a:p>
            <a:pPr algn="just">
              <a:buClrTx/>
              <a:buSzTx/>
            </a:pPr>
            <a:r>
              <a:rPr lang="en-US" altLang="en-US">
                <a:latin typeface="Arial" panose="020B0604020202020204" pitchFamily="34" charset="0"/>
                <a:cs typeface="Arial" panose="020B0604020202020204" pitchFamily="34" charset="0"/>
              </a:rPr>
              <a:t>DPU - Smart Water Box là sản phẩm sử dụng FPGA để xử lý hình ảnh thô từ đồng hồ nước và tín hiệu từ cảm biến.</a:t>
            </a:r>
          </a:p>
          <a:p>
            <a:pPr algn="just">
              <a:buClrTx/>
              <a:buSzTx/>
            </a:pPr>
            <a:r>
              <a:rPr lang="en-US" altLang="en-US">
                <a:latin typeface="Arial" panose="020B0604020202020204" pitchFamily="34" charset="0"/>
                <a:cs typeface="Arial" panose="020B0604020202020204" pitchFamily="34" charset="0"/>
              </a:rPr>
              <a:t>Tập trung hoàn toàn vào việc đọc chữ số đồng hồ nước với độ chính xác cao.</a:t>
            </a:r>
          </a:p>
          <a:p>
            <a:pPr algn="just"/>
            <a:r>
              <a:rPr lang="en-US" altLang="en-US">
                <a:latin typeface="Arial" panose="020B0604020202020204" pitchFamily="34" charset="0"/>
                <a:cs typeface="Arial" panose="020B0604020202020204" pitchFamily="34" charset="0"/>
              </a:rPr>
              <a:t>Kết quả được gửi lên nền tảng để lưu trữ, theo dõi và phân tích, loại bỏ hoàn toàn việc lấy mẫu thủ công và thời gian chết không cần thiết.</a:t>
            </a:r>
          </a:p>
        </p:txBody>
      </p:sp>
      <p:pic>
        <p:nvPicPr>
          <p:cNvPr id="4" name="Picture 3"/>
          <p:cNvPicPr>
            <a:picLocks noChangeAspect="1"/>
          </p:cNvPicPr>
          <p:nvPr/>
        </p:nvPicPr>
        <p:blipFill>
          <a:blip r:embed="rId3"/>
          <a:stretch>
            <a:fillRect/>
          </a:stretch>
        </p:blipFill>
        <p:spPr>
          <a:xfrm>
            <a:off x="6480878" y="2283494"/>
            <a:ext cx="5672800" cy="31909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50557"/>
            <a:ext cx="10515600" cy="998907"/>
          </a:xfrm>
        </p:spPr>
        <p:txBody>
          <a:bodyPr/>
          <a:lstStyle/>
          <a:p>
            <a:r>
              <a:rPr lang="en-US" b="1"/>
              <a:t>2. Mục tiêu</a:t>
            </a:r>
          </a:p>
        </p:txBody>
      </p:sp>
      <p:sp>
        <p:nvSpPr>
          <p:cNvPr id="3" name="Content Placeholder 2"/>
          <p:cNvSpPr>
            <a:spLocks noGrp="1"/>
          </p:cNvSpPr>
          <p:nvPr>
            <p:ph idx="1"/>
          </p:nvPr>
        </p:nvSpPr>
        <p:spPr>
          <a:xfrm>
            <a:off x="838200" y="1445136"/>
            <a:ext cx="5257800" cy="4351338"/>
          </a:xfrm>
        </p:spPr>
        <p:txBody>
          <a:bodyPr>
            <a:normAutofit lnSpcReduction="10000"/>
          </a:bodyPr>
          <a:lstStyle/>
          <a:p>
            <a:pPr algn="just"/>
            <a:r>
              <a:rPr lang="en-US" altLang="en-US">
                <a:latin typeface="Arial" panose="020B0604020202020204" pitchFamily="34" charset="0"/>
                <a:cs typeface="Arial" panose="020B0604020202020204" pitchFamily="34" charset="0"/>
              </a:rPr>
              <a:t>Loại bỏ các bước thủ công bằng xử lý ngay tại hiện trường</a:t>
            </a:r>
          </a:p>
          <a:p>
            <a:pPr algn="just"/>
            <a:r>
              <a:rPr lang="en-US" altLang="en-US">
                <a:latin typeface="Arial" panose="020B0604020202020204" pitchFamily="34" charset="0"/>
                <a:cs typeface="Arial" panose="020B0604020202020204" pitchFamily="34" charset="0"/>
              </a:rPr>
              <a:t>Tăng khả năng xử lý và tính ổn định của dữ liệu cho hệ sinh thái, giảm thiểu sai sót do nhập liệu thủ công.</a:t>
            </a:r>
          </a:p>
          <a:p>
            <a:pPr algn="just"/>
            <a:r>
              <a:rPr lang="en-US" altLang="en-US">
                <a:latin typeface="Arial" panose="020B0604020202020204" pitchFamily="34" charset="0"/>
                <a:cs typeface="Arial" panose="020B0604020202020204" pitchFamily="34" charset="0"/>
              </a:rPr>
              <a:t>Sẵn sàng cung cấp nền tảng phần cứng cho việc tích hợp các cảm biến bổ sung trong tương lai.</a:t>
            </a:r>
          </a:p>
        </p:txBody>
      </p:sp>
      <p:pic>
        <p:nvPicPr>
          <p:cNvPr id="5122" name="Picture 2" descr="3,134 Automation Illustrations - Free in SVG, PNG, EPS - IconSc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1549464"/>
            <a:ext cx="6429375"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50557"/>
            <a:ext cx="10515600" cy="998907"/>
          </a:xfrm>
        </p:spPr>
        <p:txBody>
          <a:bodyPr/>
          <a:lstStyle/>
          <a:p>
            <a:r>
              <a:rPr lang="en-US" b="1"/>
              <a:t>2. Mục tiêu</a:t>
            </a:r>
          </a:p>
        </p:txBody>
      </p:sp>
      <p:graphicFrame>
        <p:nvGraphicFramePr>
          <p:cNvPr id="3" name="Table 2">
            <a:extLst>
              <a:ext uri="{FF2B5EF4-FFF2-40B4-BE49-F238E27FC236}">
                <a16:creationId xmlns:a16="http://schemas.microsoft.com/office/drawing/2014/main" id="{A0185919-643D-EDE9-5EC5-C9EAFEE4C28D}"/>
              </a:ext>
            </a:extLst>
          </p:cNvPr>
          <p:cNvGraphicFramePr>
            <a:graphicFrameLocks noGrp="1"/>
          </p:cNvGraphicFramePr>
          <p:nvPr>
            <p:extLst>
              <p:ext uri="{D42A27DB-BD31-4B8C-83A1-F6EECF244321}">
                <p14:modId xmlns:p14="http://schemas.microsoft.com/office/powerpoint/2010/main" val="213257679"/>
              </p:ext>
            </p:extLst>
          </p:nvPr>
        </p:nvGraphicFramePr>
        <p:xfrm>
          <a:off x="1517534" y="1549464"/>
          <a:ext cx="9156932" cy="4815801"/>
        </p:xfrm>
        <a:graphic>
          <a:graphicData uri="http://schemas.openxmlformats.org/drawingml/2006/table">
            <a:tbl>
              <a:tblPr firstRow="1" bandRow="1">
                <a:tableStyleId>{5C22544A-7EE6-4342-B048-85BDC9FD1C3A}</a:tableStyleId>
              </a:tblPr>
              <a:tblGrid>
                <a:gridCol w="4578466">
                  <a:extLst>
                    <a:ext uri="{9D8B030D-6E8A-4147-A177-3AD203B41FA5}">
                      <a16:colId xmlns:a16="http://schemas.microsoft.com/office/drawing/2014/main" val="2245917854"/>
                    </a:ext>
                  </a:extLst>
                </a:gridCol>
                <a:gridCol w="4578466">
                  <a:extLst>
                    <a:ext uri="{9D8B030D-6E8A-4147-A177-3AD203B41FA5}">
                      <a16:colId xmlns:a16="http://schemas.microsoft.com/office/drawing/2014/main" val="3000167727"/>
                    </a:ext>
                  </a:extLst>
                </a:gridCol>
              </a:tblGrid>
              <a:tr h="538467">
                <a:tc>
                  <a:txBody>
                    <a:bodyPr/>
                    <a:lstStyle/>
                    <a:p>
                      <a:pPr algn="ctr"/>
                      <a:r>
                        <a:rPr lang="en-US" sz="2400"/>
                        <a:t>Tiêu chí</a:t>
                      </a:r>
                    </a:p>
                  </a:txBody>
                  <a:tcPr anchor="ctr"/>
                </a:tc>
                <a:tc>
                  <a:txBody>
                    <a:bodyPr/>
                    <a:lstStyle/>
                    <a:p>
                      <a:pPr algn="ctr"/>
                      <a:r>
                        <a:rPr lang="en-US" sz="2400"/>
                        <a:t>Thông số kỹ thuật</a:t>
                      </a:r>
                    </a:p>
                  </a:txBody>
                  <a:tcPr anchor="ctr"/>
                </a:tc>
                <a:extLst>
                  <a:ext uri="{0D108BD9-81ED-4DB2-BD59-A6C34878D82A}">
                    <a16:rowId xmlns:a16="http://schemas.microsoft.com/office/drawing/2014/main" val="22341593"/>
                  </a:ext>
                </a:extLst>
              </a:tr>
              <a:tr h="538467">
                <a:tc>
                  <a:txBody>
                    <a:bodyPr/>
                    <a:lstStyle/>
                    <a:p>
                      <a:r>
                        <a:rPr lang="vi-VN" sz="2400"/>
                        <a:t>Độ chính xác đọc đồng hồ nước</a:t>
                      </a:r>
                      <a:endParaRPr lang="en-US" sz="2400"/>
                    </a:p>
                    <a:p>
                      <a:r>
                        <a:rPr lang="en-US" sz="2400"/>
                        <a:t>(Accuracy)</a:t>
                      </a:r>
                      <a:endParaRPr lang="vi-VN" sz="2400"/>
                    </a:p>
                  </a:txBody>
                  <a:tcPr anchor="ctr"/>
                </a:tc>
                <a:tc>
                  <a:txBody>
                    <a:bodyPr/>
                    <a:lstStyle/>
                    <a:p>
                      <a:r>
                        <a:rPr lang="en-US" sz="2400"/>
                        <a:t>≥ 95 % trên tập kiểm thử thực tế</a:t>
                      </a:r>
                    </a:p>
                  </a:txBody>
                  <a:tcPr anchor="ctr"/>
                </a:tc>
                <a:extLst>
                  <a:ext uri="{0D108BD9-81ED-4DB2-BD59-A6C34878D82A}">
                    <a16:rowId xmlns:a16="http://schemas.microsoft.com/office/drawing/2014/main" val="1227338642"/>
                  </a:ext>
                </a:extLst>
              </a:tr>
              <a:tr h="538467">
                <a:tc>
                  <a:txBody>
                    <a:bodyPr/>
                    <a:lstStyle/>
                    <a:p>
                      <a:r>
                        <a:rPr lang="en-US" sz="2400"/>
                        <a:t>Độ trễ xử lý (Processing latency)</a:t>
                      </a:r>
                    </a:p>
                  </a:txBody>
                  <a:tcPr anchor="ctr"/>
                </a:tc>
                <a:tc>
                  <a:txBody>
                    <a:bodyPr/>
                    <a:lstStyle/>
                    <a:p>
                      <a:r>
                        <a:rPr lang="en-US" sz="2400"/>
                        <a:t>≤ 500 ms cho mỗi ảnh</a:t>
                      </a:r>
                    </a:p>
                  </a:txBody>
                  <a:tcPr anchor="ctr"/>
                </a:tc>
                <a:extLst>
                  <a:ext uri="{0D108BD9-81ED-4DB2-BD59-A6C34878D82A}">
                    <a16:rowId xmlns:a16="http://schemas.microsoft.com/office/drawing/2014/main" val="212788155"/>
                  </a:ext>
                </a:extLst>
              </a:tr>
              <a:tr h="538467">
                <a:tc>
                  <a:txBody>
                    <a:bodyPr/>
                    <a:lstStyle/>
                    <a:p>
                      <a:r>
                        <a:rPr lang="en-US" sz="2400"/>
                        <a:t>Tỷ lệ mất gói (Packet-loss rate)</a:t>
                      </a:r>
                    </a:p>
                  </a:txBody>
                  <a:tcPr anchor="ctr"/>
                </a:tc>
                <a:tc>
                  <a:txBody>
                    <a:bodyPr/>
                    <a:lstStyle/>
                    <a:p>
                      <a:r>
                        <a:rPr lang="en-US" sz="2400"/>
                        <a:t>&lt; 5 % khi gửi báo cáo về gateway</a:t>
                      </a:r>
                    </a:p>
                  </a:txBody>
                  <a:tcPr anchor="ctr"/>
                </a:tc>
                <a:extLst>
                  <a:ext uri="{0D108BD9-81ED-4DB2-BD59-A6C34878D82A}">
                    <a16:rowId xmlns:a16="http://schemas.microsoft.com/office/drawing/2014/main" val="3158775337"/>
                  </a:ext>
                </a:extLst>
              </a:tr>
              <a:tr h="538467">
                <a:tc>
                  <a:txBody>
                    <a:bodyPr/>
                    <a:lstStyle/>
                    <a:p>
                      <a:r>
                        <a:rPr lang="en-US" sz="2400"/>
                        <a:t>Thời gian hoạt động (Power endurance)</a:t>
                      </a:r>
                    </a:p>
                  </a:txBody>
                  <a:tcPr anchor="ctr"/>
                </a:tc>
                <a:tc>
                  <a:txBody>
                    <a:bodyPr/>
                    <a:lstStyle/>
                    <a:p>
                      <a:r>
                        <a:rPr lang="en-US" sz="2400"/>
                        <a:t>≥ 2 năm liên tục với một viên pin</a:t>
                      </a:r>
                    </a:p>
                  </a:txBody>
                  <a:tcPr anchor="ctr"/>
                </a:tc>
                <a:extLst>
                  <a:ext uri="{0D108BD9-81ED-4DB2-BD59-A6C34878D82A}">
                    <a16:rowId xmlns:a16="http://schemas.microsoft.com/office/drawing/2014/main" val="3835836300"/>
                  </a:ext>
                </a:extLst>
              </a:tr>
              <a:tr h="1327727">
                <a:tc>
                  <a:txBody>
                    <a:bodyPr/>
                    <a:lstStyle/>
                    <a:p>
                      <a:r>
                        <a:rPr lang="vi-VN" sz="2400"/>
                        <a:t>Môi trường hoạt động</a:t>
                      </a:r>
                      <a:r>
                        <a:rPr lang="en-US" sz="2400"/>
                        <a:t> </a:t>
                      </a:r>
                    </a:p>
                    <a:p>
                      <a:r>
                        <a:rPr lang="en-US" sz="2400"/>
                        <a:t>(Operating environment)</a:t>
                      </a:r>
                      <a:endParaRPr lang="vi-VN" sz="2400"/>
                    </a:p>
                  </a:txBody>
                  <a:tcPr anchor="ctr"/>
                </a:tc>
                <a:tc>
                  <a:txBody>
                    <a:bodyPr/>
                    <a:lstStyle/>
                    <a:p>
                      <a:r>
                        <a:rPr lang="vi-VN" sz="2400"/>
                        <a:t>Nhiệt độ bình thường 0–50 °C, chịu </a:t>
                      </a:r>
                      <a:r>
                        <a:rPr lang="en-US" sz="2400"/>
                        <a:t>được biến động nhiệt độ từ</a:t>
                      </a:r>
                      <a:r>
                        <a:rPr lang="vi-VN" sz="2400"/>
                        <a:t> −1 đến 60 °C; vỏ đạt chuẩn IP-65 </a:t>
                      </a:r>
                    </a:p>
                  </a:txBody>
                  <a:tcPr anchor="ctr"/>
                </a:tc>
                <a:extLst>
                  <a:ext uri="{0D108BD9-81ED-4DB2-BD59-A6C34878D82A}">
                    <a16:rowId xmlns:a16="http://schemas.microsoft.com/office/drawing/2014/main" val="21978197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3. Giới thiệu</a:t>
            </a:r>
          </a:p>
        </p:txBody>
      </p:sp>
      <p:sp>
        <p:nvSpPr>
          <p:cNvPr id="3" name="Content Placeholder 2"/>
          <p:cNvSpPr>
            <a:spLocks noGrp="1"/>
          </p:cNvSpPr>
          <p:nvPr>
            <p:ph idx="1"/>
          </p:nvPr>
        </p:nvSpPr>
        <p:spPr>
          <a:xfrm>
            <a:off x="838200" y="1535540"/>
            <a:ext cx="10515600" cy="4351338"/>
          </a:xfrm>
        </p:spPr>
        <p:txBody>
          <a:bodyPr>
            <a:normAutofit/>
          </a:bodyPr>
          <a:lstStyle/>
          <a:p>
            <a:pPr algn="just">
              <a:buClrTx/>
              <a:buSzTx/>
            </a:pPr>
            <a:r>
              <a:rPr lang="en-US" altLang="en-US">
                <a:latin typeface="Arial" panose="020B0604020202020204" pitchFamily="34" charset="0"/>
                <a:cs typeface="Arial" panose="020B0604020202020204" pitchFamily="34" charset="0"/>
              </a:rPr>
              <a:t>DPU – Smart Water Box sử dụng DPU trên FPGA để thực hiện toàn bộ việc xử lý hình ảnh và tín hiệu cảm biến ngay tại biên, cung cấp dữ liệu với độ chính xác cao. </a:t>
            </a:r>
          </a:p>
          <a:p>
            <a:pPr algn="just">
              <a:buClrTx/>
              <a:buSzTx/>
            </a:pPr>
            <a:r>
              <a:rPr lang="en-US" altLang="en-US">
                <a:latin typeface="Arial" panose="020B0604020202020204" pitchFamily="34" charset="0"/>
                <a:cs typeface="Arial" panose="020B0604020202020204" pitchFamily="34" charset="0"/>
              </a:rPr>
              <a:t>Kết quả được chuyển đến gateway để giảm chi phí lấy mẫu, xét nghiệm và sai sót khi ghi chép. </a:t>
            </a:r>
          </a:p>
          <a:p>
            <a:pPr algn="just">
              <a:buClrTx/>
              <a:buSzTx/>
            </a:pPr>
            <a:r>
              <a:rPr lang="en-US" altLang="en-US">
                <a:latin typeface="Arial" panose="020B0604020202020204" pitchFamily="34" charset="0"/>
                <a:cs typeface="Arial" panose="020B0604020202020204" pitchFamily="34" charset="0"/>
              </a:rPr>
              <a:t>Duy trì thiết kế tiêu thụ điện năng thấp thấp và độc lập, sẵn sàng cho tích hợp cảm biến pH, độ đục, độ mặn và các cảm biến khác về nước trong tương lai.</a:t>
            </a:r>
          </a:p>
        </p:txBody>
      </p:sp>
      <p:pic>
        <p:nvPicPr>
          <p:cNvPr id="8194" name="Picture 2" descr="Fungible's First DPU Fastest and Cheapest For Modern Data Cent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987" y="4809019"/>
            <a:ext cx="3126086" cy="1807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4. </a:t>
            </a:r>
            <a:r>
              <a:rPr lang="en-US" altLang="en-US" b="1"/>
              <a:t>Quy trình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9225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998907"/>
          </a:xfrm>
        </p:spPr>
        <p:txBody>
          <a:bodyPr/>
          <a:lstStyle/>
          <a:p>
            <a:r>
              <a:rPr lang="en-US" b="1"/>
              <a:t>4. </a:t>
            </a:r>
            <a:r>
              <a:rPr lang="en-US" altLang="en-US" b="1">
                <a:sym typeface="+mn-ea"/>
              </a:rPr>
              <a:t>Quy trình</a:t>
            </a:r>
            <a:endParaRPr lang="en-US" b="1"/>
          </a:p>
        </p:txBody>
      </p:sp>
      <p:sp>
        <p:nvSpPr>
          <p:cNvPr id="3" name="Content Placeholder 2"/>
          <p:cNvSpPr>
            <a:spLocks noGrp="1"/>
          </p:cNvSpPr>
          <p:nvPr>
            <p:ph idx="1"/>
          </p:nvPr>
        </p:nvSpPr>
        <p:spPr>
          <a:xfrm>
            <a:off x="838200" y="1825308"/>
            <a:ext cx="6358255" cy="4351655"/>
          </a:xfrm>
        </p:spPr>
        <p:txBody>
          <a:bodyPr>
            <a:normAutofit/>
          </a:bodyPr>
          <a:lstStyle/>
          <a:p>
            <a:pPr algn="just"/>
            <a:r>
              <a:rPr lang="en-US" altLang="en-US" b="1" i="1">
                <a:highlight>
                  <a:srgbClr val="00FF00"/>
                </a:highlight>
              </a:rPr>
              <a:t>Giai đoạn 1</a:t>
            </a:r>
            <a:r>
              <a:rPr lang="en-US" b="1" i="1">
                <a:highlight>
                  <a:srgbClr val="00FF00"/>
                </a:highlight>
              </a:rPr>
              <a:t>:</a:t>
            </a:r>
            <a:r>
              <a:rPr lang="en-US" i="1">
                <a:highlight>
                  <a:srgbClr val="00FF00"/>
                </a:highlight>
              </a:rPr>
              <a:t> </a:t>
            </a:r>
            <a:r>
              <a:rPr lang="en-US" altLang="en-US" b="1" i="1">
                <a:highlight>
                  <a:srgbClr val="00FF00"/>
                </a:highlight>
              </a:rPr>
              <a:t>Nghiên cứu &amp; Phát triển</a:t>
            </a:r>
          </a:p>
          <a:p>
            <a:pPr marL="685800" lvl="2" algn="just">
              <a:spcBef>
                <a:spcPts val="1000"/>
              </a:spcBef>
            </a:pPr>
            <a:r>
              <a:rPr lang="en-US" altLang="en-US" sz="2400">
                <a:latin typeface="Arial" panose="020B0604020202020204" pitchFamily="34" charset="0"/>
                <a:cs typeface="Arial" panose="020B0604020202020204" pitchFamily="34" charset="0"/>
              </a:rPr>
              <a:t>Xác định </a:t>
            </a:r>
            <a:r>
              <a:rPr lang="en-US" sz="2400">
                <a:latin typeface="Arial" panose="020B0604020202020204" pitchFamily="34" charset="0"/>
                <a:cs typeface="Arial" panose="020B0604020202020204" pitchFamily="34" charset="0"/>
              </a:rPr>
              <a:t>các chức năng yêu cầu</a:t>
            </a:r>
            <a:r>
              <a:rPr lang="en-US" altLang="en-US" sz="2400">
                <a:latin typeface="Arial" panose="020B0604020202020204" pitchFamily="34" charset="0"/>
                <a:cs typeface="Arial" panose="020B0604020202020204" pitchFamily="34" charset="0"/>
              </a:rPr>
              <a:t> và khảo sát các tình huống</a:t>
            </a:r>
            <a:r>
              <a:rPr lang="en-US" sz="2400">
                <a:latin typeface="Arial" panose="020B0604020202020204" pitchFamily="34" charset="0"/>
                <a:cs typeface="Arial" panose="020B0604020202020204" pitchFamily="34" charset="0"/>
              </a:rPr>
              <a:t>. </a:t>
            </a:r>
          </a:p>
          <a:p>
            <a:pPr marL="685800" lvl="2" algn="just">
              <a:spcBef>
                <a:spcPts val="1000"/>
              </a:spcBef>
            </a:pPr>
            <a:r>
              <a:rPr lang="en-US" altLang="en-US" sz="2400">
                <a:latin typeface="Arial" panose="020B0604020202020204" pitchFamily="34" charset="0"/>
                <a:cs typeface="Arial" panose="020B0604020202020204" pitchFamily="34" charset="0"/>
              </a:rPr>
              <a:t>Đề xuất mô hình machine learning nhẹ với độ chính xác cao và thời gian suy luận tối ưu</a:t>
            </a:r>
            <a:r>
              <a:rPr lang="en-US" sz="2400">
                <a:latin typeface="Arial" panose="020B0604020202020204" pitchFamily="34" charset="0"/>
                <a:cs typeface="Arial" panose="020B0604020202020204" pitchFamily="34" charset="0"/>
              </a:rPr>
              <a:t>. </a:t>
            </a:r>
          </a:p>
          <a:p>
            <a:pPr marL="685800" lvl="2" algn="just">
              <a:spcBef>
                <a:spcPts val="1000"/>
              </a:spcBef>
            </a:pPr>
            <a:r>
              <a:rPr lang="en-US" altLang="en-US" sz="2400">
                <a:latin typeface="Arial" panose="020B0604020202020204" pitchFamily="34" charset="0"/>
                <a:cs typeface="Arial" panose="020B0604020202020204" pitchFamily="34" charset="0"/>
              </a:rPr>
              <a:t>Khởi tạo</a:t>
            </a:r>
            <a:r>
              <a:rPr lang="en-US" sz="2400">
                <a:latin typeface="Arial" panose="020B0604020202020204" pitchFamily="34" charset="0"/>
                <a:cs typeface="Arial" panose="020B0604020202020204" pitchFamily="34" charset="0"/>
              </a:rPr>
              <a:t> sơ đồ khối </a:t>
            </a:r>
            <a:r>
              <a:rPr lang="en-US" altLang="en-US" sz="2400">
                <a:latin typeface="Arial" panose="020B0604020202020204" pitchFamily="34" charset="0"/>
                <a:cs typeface="Arial" panose="020B0604020202020204" pitchFamily="34" charset="0"/>
              </a:rPr>
              <a:t>gồm giao diện camera, DPU trên FPGA, hệ thống nguồn và kết nối</a:t>
            </a:r>
            <a:r>
              <a:rPr lang="en-US" sz="2400">
                <a:latin typeface="Arial" panose="020B0604020202020204" pitchFamily="34" charset="0"/>
                <a:cs typeface="Arial" panose="020B0604020202020204" pitchFamily="34" charset="0"/>
              </a:rPr>
              <a:t>.</a:t>
            </a:r>
          </a:p>
        </p:txBody>
      </p:sp>
      <p:pic>
        <p:nvPicPr>
          <p:cNvPr id="7" name="Picture 6"/>
          <p:cNvPicPr>
            <a:picLocks noChangeAspect="1"/>
          </p:cNvPicPr>
          <p:nvPr/>
        </p:nvPicPr>
        <p:blipFill>
          <a:blip r:embed="rId3"/>
          <a:stretch>
            <a:fillRect/>
          </a:stretch>
        </p:blipFill>
        <p:spPr>
          <a:xfrm>
            <a:off x="7214964" y="2393396"/>
            <a:ext cx="4676328" cy="311755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Veron">
      <a:dk1>
        <a:srgbClr val="000000"/>
      </a:dk1>
      <a:lt1>
        <a:srgbClr val="FFFFFF"/>
      </a:lt1>
      <a:dk2>
        <a:srgbClr val="44546A"/>
      </a:dk2>
      <a:lt2>
        <a:srgbClr val="E7E6E6"/>
      </a:lt2>
      <a:accent1>
        <a:srgbClr val="011636"/>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a99fc93-573c-4571-a755-2b527baccb7e" xsi:nil="true"/>
    <lcf76f155ced4ddcb4097134ff3c332f xmlns="5fd17364-0d4d-4030-996d-d52da7436ad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A5A5B2DC2F3642A057EF7355927910" ma:contentTypeVersion="18" ma:contentTypeDescription="Create a new document." ma:contentTypeScope="" ma:versionID="7e400393a9253cef90aa51c6e742729a">
  <xsd:schema xmlns:xsd="http://www.w3.org/2001/XMLSchema" xmlns:xs="http://www.w3.org/2001/XMLSchema" xmlns:p="http://schemas.microsoft.com/office/2006/metadata/properties" xmlns:ns2="0a99fc93-573c-4571-a755-2b527baccb7e" xmlns:ns3="5fd17364-0d4d-4030-996d-d52da7436ad2" targetNamespace="http://schemas.microsoft.com/office/2006/metadata/properties" ma:root="true" ma:fieldsID="73db7dad343286de903ed87fe4fa60e9" ns2:_="" ns3:_="">
    <xsd:import namespace="0a99fc93-573c-4571-a755-2b527baccb7e"/>
    <xsd:import namespace="5fd17364-0d4d-4030-996d-d52da7436ad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99fc93-573c-4571-a755-2b527baccb7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41d00d1-acd3-41c5-bece-91bcab9f1874}" ma:internalName="TaxCatchAll" ma:showField="CatchAllData" ma:web="0a99fc93-573c-4571-a755-2b527baccb7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fd17364-0d4d-4030-996d-d52da7436ad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b63f970-5cdc-4754-9609-fe17aae53ce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E2755F-11C1-47E2-A269-D7E5DE3C9191}">
  <ds:schemaRefs/>
</ds:datastoreItem>
</file>

<file path=customXml/itemProps2.xml><?xml version="1.0" encoding="utf-8"?>
<ds:datastoreItem xmlns:ds="http://schemas.openxmlformats.org/officeDocument/2006/customXml" ds:itemID="{CA6E4FDB-14FF-4FB6-B26F-861B399085A5}">
  <ds:schemaRefs/>
</ds:datastoreItem>
</file>

<file path=customXml/itemProps3.xml><?xml version="1.0" encoding="utf-8"?>
<ds:datastoreItem xmlns:ds="http://schemas.openxmlformats.org/officeDocument/2006/customXml" ds:itemID="{80A838BA-0150-4835-8E38-B0344EFA223E}">
  <ds:schemaRefs/>
</ds:datastoreItem>
</file>

<file path=docProps/app.xml><?xml version="1.0" encoding="utf-8"?>
<Properties xmlns="http://schemas.openxmlformats.org/officeDocument/2006/extended-properties" xmlns:vt="http://schemas.openxmlformats.org/officeDocument/2006/docPropsVTypes">
  <TotalTime>40</TotalTime>
  <Words>1193</Words>
  <Application>Microsoft Office PowerPoint</Application>
  <PresentationFormat>Widescreen</PresentationFormat>
  <Paragraphs>93</Paragraphs>
  <Slides>17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Aptos</vt:lpstr>
      <vt:lpstr>Aptos Display</vt:lpstr>
      <vt:lpstr>Arial</vt:lpstr>
      <vt:lpstr>Calibri Light</vt:lpstr>
      <vt:lpstr>Office Theme</vt:lpstr>
      <vt:lpstr>1_Office Theme</vt:lpstr>
      <vt:lpstr>PowerPoint Presentation</vt:lpstr>
      <vt:lpstr>Phiên bản 0.1</vt:lpstr>
      <vt:lpstr>Mục lục</vt:lpstr>
      <vt:lpstr>1. Tổng quan</vt:lpstr>
      <vt:lpstr>2. Mục tiêu</vt:lpstr>
      <vt:lpstr>2. Mục tiêu</vt:lpstr>
      <vt:lpstr>3. Giới thiệu</vt:lpstr>
      <vt:lpstr>4. Quy trình</vt:lpstr>
      <vt:lpstr>4. Quy trình</vt:lpstr>
      <vt:lpstr>4. Quy trình</vt:lpstr>
      <vt:lpstr>4. Quy trình</vt:lpstr>
      <vt:lpstr>5. Bảo vệ và cấp phép</vt:lpstr>
      <vt:lpstr>6. Công nghệ và công cụ</vt:lpstr>
      <vt:lpstr>Lịch trình phát triển</vt:lpstr>
      <vt:lpstr>Quản lý rủi ro</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Khoa Nguyen</dc:creator>
  <cp:lastModifiedBy>Dũng Đỗ Mạnh</cp:lastModifiedBy>
  <cp:revision>70</cp:revision>
  <dcterms:created xsi:type="dcterms:W3CDTF">2025-04-09T03:27:00Z</dcterms:created>
  <dcterms:modified xsi:type="dcterms:W3CDTF">2025-05-05T03:56:42Z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0x010100E8A5A5B2DC2F3642A057EF7355927910</vt:lpwstr>
  </property>
  <property fmtid="{D5CDD505-2E9C-101B-9397-08002B2CF9AE}" pid="3" name="ICV">
    <vt:lpwstr>F40EFC7932EB4C74ACFF6AB0D0A8620D_13</vt:lpwstr>
  </property>
  <property fmtid="{D5CDD505-2E9C-101B-9397-08002B2CF9AE}" pid="4" name="KSOProductBuildVer">
    <vt:lpwstr>1033-12.2.0.20795</vt:lpwstr>
  </property>
</Properties>
</file>